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9144000"/>
  <p:notesSz cx="7099300" cy="10234600"/>
  <p:embeddedFontLs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224" orient="horz"/>
        <p:guide pos="2236"/>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enturyGothic-regular.fntdata"/><Relationship Id="rId47" Type="http://schemas.openxmlformats.org/officeDocument/2006/relationships/slide" Target="slides/slide42.xml"/><Relationship Id="rId49"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boldItalic.fntdata"/><Relationship Id="rId50"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3076363" cy="511731"/>
          </a:xfrm>
          <a:prstGeom prst="rect">
            <a:avLst/>
          </a:prstGeom>
          <a:noFill/>
          <a:ln>
            <a:noFill/>
          </a:ln>
        </p:spPr>
        <p:txBody>
          <a:bodyPr anchorCtr="0" anchor="t" bIns="47375" lIns="94750" spcFirstLastPara="1" rIns="94750" wrap="square" tIns="473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5" y="0"/>
            <a:ext cx="3076363" cy="511731"/>
          </a:xfrm>
          <a:prstGeom prst="rect">
            <a:avLst/>
          </a:prstGeom>
          <a:noFill/>
          <a:ln>
            <a:noFill/>
          </a:ln>
        </p:spPr>
        <p:txBody>
          <a:bodyPr anchorCtr="0" anchor="t" bIns="47375" lIns="94750" spcFirstLastPara="1" rIns="94750" wrap="square" tIns="473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721106"/>
            <a:ext cx="3076363" cy="511731"/>
          </a:xfrm>
          <a:prstGeom prst="rect">
            <a:avLst/>
          </a:prstGeom>
          <a:noFill/>
          <a:ln>
            <a:noFill/>
          </a:ln>
        </p:spPr>
        <p:txBody>
          <a:bodyPr anchorCtr="0" anchor="b" bIns="47375" lIns="94750" spcFirstLastPara="1" rIns="94750" wrap="square" tIns="473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ca-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1: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79" name="Google Shape;79;p1: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175" name="Google Shape;175;p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183" name="Google Shape;183;p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193" name="Google Shape;193;p1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01" name="Google Shape;201;p1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11" name="Google Shape;211;p1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fa7dab9e5_0_255: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21" name="Google Shape;221;g2cfa7dab9e5_0_25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1838c6fd1_0_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2e1838c6fd1_0_0: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30" name="Google Shape;230;g2e1838c6fd1_0_0:notes"/>
          <p:cNvSpPr txBox="1"/>
          <p:nvPr>
            <p:ph idx="12" type="sldNum"/>
          </p:nvPr>
        </p:nvSpPr>
        <p:spPr>
          <a:xfrm>
            <a:off x="4021295" y="9721106"/>
            <a:ext cx="3076500" cy="511800"/>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37" name="Google Shape;237;p1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fa7dab9e5_0_75: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44" name="Google Shape;244;g2cfa7dab9e5_0_7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fa7dab9e5_0_91: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61" name="Google Shape;261;g2cfa7dab9e5_0_91: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2: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rPr b="0" lang="ca-ES">
                <a:solidFill>
                  <a:srgbClr val="7030A0"/>
                </a:solidFill>
                <a:latin typeface="Arial"/>
                <a:ea typeface="Arial"/>
                <a:cs typeface="Arial"/>
                <a:sym typeface="Arial"/>
              </a:rPr>
              <a:t>La seguretat depèn de les “variants” de cada cadenat? Per exemple de si tenen lletres, símbols, números, dates, etc.?</a:t>
            </a:r>
            <a:endParaRPr/>
          </a:p>
          <a:p>
            <a:pPr indent="0" lvl="0" marL="0" rtl="0" algn="l">
              <a:lnSpc>
                <a:spcPct val="100000"/>
              </a:lnSpc>
              <a:spcBef>
                <a:spcPts val="0"/>
              </a:spcBef>
              <a:spcAft>
                <a:spcPts val="0"/>
              </a:spcAft>
              <a:buSzPts val="1400"/>
              <a:buNone/>
            </a:pPr>
            <a:r>
              <a:t/>
            </a:r>
            <a:endParaRPr b="0">
              <a:solidFill>
                <a:srgbClr val="7030A0"/>
              </a:solidFill>
              <a:latin typeface="Arial"/>
              <a:ea typeface="Arial"/>
              <a:cs typeface="Arial"/>
              <a:sym typeface="Arial"/>
            </a:endParaRPr>
          </a:p>
          <a:p>
            <a:pPr indent="0" lvl="0" marL="0" rtl="0" algn="l">
              <a:lnSpc>
                <a:spcPct val="100000"/>
              </a:lnSpc>
              <a:spcBef>
                <a:spcPts val="0"/>
              </a:spcBef>
              <a:spcAft>
                <a:spcPts val="0"/>
              </a:spcAft>
              <a:buSzPts val="1400"/>
              <a:buNone/>
            </a:pPr>
            <a:r>
              <a:rPr b="0" lang="ca-ES">
                <a:solidFill>
                  <a:srgbClr val="7030A0"/>
                </a:solidFill>
                <a:latin typeface="Arial"/>
                <a:ea typeface="Arial"/>
                <a:cs typeface="Arial"/>
                <a:sym typeface="Arial"/>
              </a:rPr>
              <a:t>Serà més segur el que tingui més codis?</a:t>
            </a:r>
            <a:endParaRPr/>
          </a:p>
          <a:p>
            <a:pPr indent="0" lvl="0" marL="0" rtl="0" algn="l">
              <a:lnSpc>
                <a:spcPct val="100000"/>
              </a:lnSpc>
              <a:spcBef>
                <a:spcPts val="0"/>
              </a:spcBef>
              <a:spcAft>
                <a:spcPts val="0"/>
              </a:spcAft>
              <a:buSzPts val="1400"/>
              <a:buNone/>
            </a:pPr>
            <a:r>
              <a:t/>
            </a:r>
            <a:endParaRPr b="0">
              <a:solidFill>
                <a:srgbClr val="7030A0"/>
              </a:solidFill>
              <a:latin typeface="Arial"/>
              <a:ea typeface="Arial"/>
              <a:cs typeface="Arial"/>
              <a:sym typeface="Arial"/>
            </a:endParaRPr>
          </a:p>
          <a:p>
            <a:pPr indent="0" lvl="0" marL="0" rtl="0" algn="l">
              <a:lnSpc>
                <a:spcPct val="100000"/>
              </a:lnSpc>
              <a:spcBef>
                <a:spcPts val="0"/>
              </a:spcBef>
              <a:spcAft>
                <a:spcPts val="0"/>
              </a:spcAft>
              <a:buSzPts val="1400"/>
              <a:buNone/>
            </a:pPr>
            <a:r>
              <a:rPr b="0" lang="ca-ES">
                <a:solidFill>
                  <a:srgbClr val="7030A0"/>
                </a:solidFill>
                <a:latin typeface="Arial"/>
                <a:ea typeface="Arial"/>
                <a:cs typeface="Arial"/>
                <a:sym typeface="Arial"/>
              </a:rPr>
              <a:t>Dependrà de l’habilitat del “lladre”?</a:t>
            </a:r>
            <a:endParaRPr/>
          </a:p>
          <a:p>
            <a:pPr indent="0" lvl="0" marL="0" rtl="0" algn="l">
              <a:lnSpc>
                <a:spcPct val="100000"/>
              </a:lnSpc>
              <a:spcBef>
                <a:spcPts val="0"/>
              </a:spcBef>
              <a:spcAft>
                <a:spcPts val="0"/>
              </a:spcAft>
              <a:buSzPts val="1400"/>
              <a:buNone/>
            </a:pPr>
            <a:r>
              <a:t/>
            </a:r>
            <a:endParaRPr/>
          </a:p>
        </p:txBody>
      </p:sp>
      <p:sp>
        <p:nvSpPr>
          <p:cNvPr id="86" name="Google Shape;86;p2: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7: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72" name="Google Shape;272;p17: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80" name="Google Shape;280;p1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9: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293" name="Google Shape;293;p1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0: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06" name="Google Shape;306;p20: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fa7dab9e5_0_330: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14" name="Google Shape;314;g2cfa7dab9e5_0_33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fa7dab9e5_0_354: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39" name="Google Shape;339;g2cfa7dab9e5_0_35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fa7dab9e5_0_360: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46" name="Google Shape;346;g2cfa7dab9e5_0_36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cfa7dab9e5_0_60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2cfa7dab9e5_0_604: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54" name="Google Shape;354;g2cfa7dab9e5_0_604:notes"/>
          <p:cNvSpPr txBox="1"/>
          <p:nvPr>
            <p:ph idx="12" type="sldNum"/>
          </p:nvPr>
        </p:nvSpPr>
        <p:spPr>
          <a:xfrm>
            <a:off x="4021295" y="9721106"/>
            <a:ext cx="3076500" cy="511800"/>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fa7dab9e5_0_612: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62" name="Google Shape;362;g2cfa7dab9e5_0_61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fa7dab9e5_0_618: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68" name="Google Shape;368;g2cfa7dab9e5_0_618: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e28721b6b2_0_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e28721b6b2_0_0:notes"/>
          <p:cNvSpPr txBox="1"/>
          <p:nvPr>
            <p:ph idx="1" type="body"/>
          </p:nvPr>
        </p:nvSpPr>
        <p:spPr>
          <a:xfrm>
            <a:off x="709931" y="4861442"/>
            <a:ext cx="5679300" cy="4605600"/>
          </a:xfrm>
          <a:prstGeom prst="rect">
            <a:avLst/>
          </a:prstGeom>
        </p:spPr>
        <p:txBody>
          <a:bodyPr anchorCtr="0" anchor="t" bIns="47375" lIns="94750" spcFirstLastPara="1" rIns="94750" wrap="square" tIns="47375">
            <a:noAutofit/>
          </a:bodyPr>
          <a:lstStyle/>
          <a:p>
            <a:pPr indent="0" lvl="0" marL="0" rtl="0" algn="l">
              <a:spcBef>
                <a:spcPts val="0"/>
              </a:spcBef>
              <a:spcAft>
                <a:spcPts val="0"/>
              </a:spcAft>
              <a:buNone/>
            </a:pPr>
            <a:r>
              <a:t/>
            </a:r>
            <a:endParaRPr/>
          </a:p>
        </p:txBody>
      </p:sp>
      <p:sp>
        <p:nvSpPr>
          <p:cNvPr id="99" name="Google Shape;99;g2e28721b6b2_0_0:notes"/>
          <p:cNvSpPr txBox="1"/>
          <p:nvPr>
            <p:ph idx="12" type="sldNum"/>
          </p:nvPr>
        </p:nvSpPr>
        <p:spPr>
          <a:xfrm>
            <a:off x="4021295" y="9721106"/>
            <a:ext cx="3076500" cy="511800"/>
          </a:xfrm>
          <a:prstGeom prst="rect">
            <a:avLst/>
          </a:prstGeom>
        </p:spPr>
        <p:txBody>
          <a:bodyPr anchorCtr="0" anchor="b" bIns="47375" lIns="94750" spcFirstLastPara="1" rIns="94750" wrap="square" tIns="47375">
            <a:noAutofit/>
          </a:bodyPr>
          <a:lstStyle/>
          <a:p>
            <a:pPr indent="0" lvl="0" marL="0" rtl="0" algn="r">
              <a:spcBef>
                <a:spcPts val="0"/>
              </a:spcBef>
              <a:spcAft>
                <a:spcPts val="0"/>
              </a:spcAft>
              <a:buClr>
                <a:srgbClr val="000000"/>
              </a:buClr>
              <a:buSzPts val="1200"/>
              <a:buFont typeface="Arial"/>
              <a:buNone/>
            </a:pPr>
            <a:fld id="{00000000-1234-1234-1234-123412341234}" type="slidenum">
              <a:rPr lang="ca-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fa7dab9e5_0_625: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76" name="Google Shape;376;g2cfa7dab9e5_0_62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fa7dab9e5_0_63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2cfa7dab9e5_0_632: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83" name="Google Shape;383;g2cfa7dab9e5_0_632:notes"/>
          <p:cNvSpPr txBox="1"/>
          <p:nvPr>
            <p:ph idx="12" type="sldNum"/>
          </p:nvPr>
        </p:nvSpPr>
        <p:spPr>
          <a:xfrm>
            <a:off x="4021295" y="9721106"/>
            <a:ext cx="3076500" cy="511800"/>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fa7dab9e5_0_644: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392" name="Google Shape;392;g2cfa7dab9e5_0_64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fa7dab9e5_0_658: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402" name="Google Shape;402;g2cfa7dab9e5_0_658: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fa7dab9e5_0_55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cfa7dab9e5_0_552: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413" name="Google Shape;413;g2cfa7dab9e5_0_552:notes"/>
          <p:cNvSpPr txBox="1"/>
          <p:nvPr>
            <p:ph idx="12" type="sldNum"/>
          </p:nvPr>
        </p:nvSpPr>
        <p:spPr>
          <a:xfrm>
            <a:off x="4021295" y="9721106"/>
            <a:ext cx="3076500" cy="511800"/>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fa7dab9e5_0_559: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420" name="Google Shape;420;g2cfa7dab9e5_0_55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fa7dab9e5_0_570: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rPr lang="ca-ES"/>
              <a:t>Alternativa si es vol incloure el cas XTEC</a:t>
            </a:r>
            <a:endParaRPr/>
          </a:p>
        </p:txBody>
      </p:sp>
      <p:sp>
        <p:nvSpPr>
          <p:cNvPr id="432" name="Google Shape;432;g2cfa7dab9e5_0_57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fa7dab9e5_0_582: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445" name="Google Shape;445;g2cfa7dab9e5_0_58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cfa7dab9e5_0_588: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452" name="Google Shape;452;g2cfa7dab9e5_0_588: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cfa7dab9e5_0_593: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458" name="Google Shape;458;g2cfa7dab9e5_0_593: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3: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rPr b="0" lang="ca-ES">
                <a:solidFill>
                  <a:srgbClr val="7030A0"/>
                </a:solidFill>
                <a:latin typeface="Arial"/>
                <a:ea typeface="Arial"/>
                <a:cs typeface="Arial"/>
                <a:sym typeface="Arial"/>
              </a:rPr>
              <a:t>La seguretat depèn de les “variants” de cada cadenat? Per exemple de si tenen lletres, símbols, números, dates, etc.?</a:t>
            </a:r>
            <a:endParaRPr/>
          </a:p>
          <a:p>
            <a:pPr indent="0" lvl="0" marL="0" rtl="0" algn="l">
              <a:lnSpc>
                <a:spcPct val="100000"/>
              </a:lnSpc>
              <a:spcBef>
                <a:spcPts val="0"/>
              </a:spcBef>
              <a:spcAft>
                <a:spcPts val="0"/>
              </a:spcAft>
              <a:buSzPts val="1400"/>
              <a:buNone/>
            </a:pPr>
            <a:r>
              <a:t/>
            </a:r>
            <a:endParaRPr b="0">
              <a:solidFill>
                <a:srgbClr val="7030A0"/>
              </a:solidFill>
              <a:latin typeface="Arial"/>
              <a:ea typeface="Arial"/>
              <a:cs typeface="Arial"/>
              <a:sym typeface="Arial"/>
            </a:endParaRPr>
          </a:p>
          <a:p>
            <a:pPr indent="0" lvl="0" marL="0" rtl="0" algn="l">
              <a:lnSpc>
                <a:spcPct val="100000"/>
              </a:lnSpc>
              <a:spcBef>
                <a:spcPts val="0"/>
              </a:spcBef>
              <a:spcAft>
                <a:spcPts val="0"/>
              </a:spcAft>
              <a:buSzPts val="1400"/>
              <a:buNone/>
            </a:pPr>
            <a:r>
              <a:rPr b="0" lang="ca-ES">
                <a:solidFill>
                  <a:srgbClr val="7030A0"/>
                </a:solidFill>
                <a:latin typeface="Arial"/>
                <a:ea typeface="Arial"/>
                <a:cs typeface="Arial"/>
                <a:sym typeface="Arial"/>
              </a:rPr>
              <a:t>Serà més segur el que tingui més codis?</a:t>
            </a:r>
            <a:endParaRPr/>
          </a:p>
          <a:p>
            <a:pPr indent="0" lvl="0" marL="0" rtl="0" algn="l">
              <a:lnSpc>
                <a:spcPct val="100000"/>
              </a:lnSpc>
              <a:spcBef>
                <a:spcPts val="0"/>
              </a:spcBef>
              <a:spcAft>
                <a:spcPts val="0"/>
              </a:spcAft>
              <a:buSzPts val="1400"/>
              <a:buNone/>
            </a:pPr>
            <a:r>
              <a:t/>
            </a:r>
            <a:endParaRPr b="0">
              <a:solidFill>
                <a:srgbClr val="7030A0"/>
              </a:solidFill>
              <a:latin typeface="Arial"/>
              <a:ea typeface="Arial"/>
              <a:cs typeface="Arial"/>
              <a:sym typeface="Arial"/>
            </a:endParaRPr>
          </a:p>
          <a:p>
            <a:pPr indent="0" lvl="0" marL="0" rtl="0" algn="l">
              <a:lnSpc>
                <a:spcPct val="100000"/>
              </a:lnSpc>
              <a:spcBef>
                <a:spcPts val="0"/>
              </a:spcBef>
              <a:spcAft>
                <a:spcPts val="0"/>
              </a:spcAft>
              <a:buSzPts val="1400"/>
              <a:buNone/>
            </a:pPr>
            <a:r>
              <a:rPr b="0" lang="ca-ES">
                <a:solidFill>
                  <a:srgbClr val="7030A0"/>
                </a:solidFill>
                <a:latin typeface="Arial"/>
                <a:ea typeface="Arial"/>
                <a:cs typeface="Arial"/>
                <a:sym typeface="Arial"/>
              </a:rPr>
              <a:t>Dependrà de l’habilitat del “lladre”?</a:t>
            </a:r>
            <a:endParaRPr/>
          </a:p>
          <a:p>
            <a:pPr indent="0" lvl="0" marL="0" rtl="0" algn="l">
              <a:lnSpc>
                <a:spcPct val="100000"/>
              </a:lnSpc>
              <a:spcBef>
                <a:spcPts val="0"/>
              </a:spcBef>
              <a:spcAft>
                <a:spcPts val="0"/>
              </a:spcAft>
              <a:buSzPts val="1400"/>
              <a:buNone/>
            </a:pPr>
            <a:r>
              <a:t/>
            </a:r>
            <a:endParaRPr/>
          </a:p>
        </p:txBody>
      </p:sp>
      <p:sp>
        <p:nvSpPr>
          <p:cNvPr id="111" name="Google Shape;111;p3: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27: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rPr lang="ca-ES"/>
              <a:t>Dubtes si incloure aquest o un altre.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ca-ES"/>
              <a:t>Susana, tens algun mapa ben xulo que correspongui a la segona versió del REI? Sobre quin cadenat és més segur? Fixa’t que l’inclòs a la Part 2 parteix d’una altra Q generatriu.</a:t>
            </a:r>
            <a:endParaRPr/>
          </a:p>
        </p:txBody>
      </p:sp>
      <p:sp>
        <p:nvSpPr>
          <p:cNvPr id="471" name="Google Shape;471;p27: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28: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marR="0" rtl="0" algn="l">
              <a:lnSpc>
                <a:spcPct val="100000"/>
              </a:lnSpc>
              <a:spcBef>
                <a:spcPts val="0"/>
              </a:spcBef>
              <a:spcAft>
                <a:spcPts val="0"/>
              </a:spcAft>
              <a:buClr>
                <a:schemeClr val="dk1"/>
              </a:buClr>
              <a:buSzPts val="1200"/>
              <a:buFont typeface="Calibri"/>
              <a:buNone/>
            </a:pPr>
            <a:r>
              <a:rPr lang="ca-ES"/>
              <a:t>Dubtes si incloure aquest o un altre.</a:t>
            </a:r>
            <a:endParaRPr/>
          </a:p>
          <a:p>
            <a:pPr indent="0" lvl="0" marL="0" rtl="0" algn="l">
              <a:lnSpc>
                <a:spcPct val="100000"/>
              </a:lnSpc>
              <a:spcBef>
                <a:spcPts val="0"/>
              </a:spcBef>
              <a:spcAft>
                <a:spcPts val="0"/>
              </a:spcAft>
              <a:buSzPts val="1400"/>
              <a:buNone/>
            </a:pPr>
            <a:r>
              <a:t/>
            </a:r>
            <a:endParaRPr/>
          </a:p>
        </p:txBody>
      </p:sp>
      <p:sp>
        <p:nvSpPr>
          <p:cNvPr id="478" name="Google Shape;478;p28: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29: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marR="0" rtl="0" algn="l">
              <a:lnSpc>
                <a:spcPct val="100000"/>
              </a:lnSpc>
              <a:spcBef>
                <a:spcPts val="0"/>
              </a:spcBef>
              <a:spcAft>
                <a:spcPts val="0"/>
              </a:spcAft>
              <a:buClr>
                <a:schemeClr val="dk1"/>
              </a:buClr>
              <a:buSzPts val="1200"/>
              <a:buFont typeface="Calibri"/>
              <a:buNone/>
            </a:pPr>
            <a:r>
              <a:rPr lang="ca-ES"/>
              <a:t>Dubtes si incloure aquest o un altre.</a:t>
            </a:r>
            <a:endParaRPr/>
          </a:p>
          <a:p>
            <a:pPr indent="0" lvl="0" marL="0" rtl="0" algn="l">
              <a:lnSpc>
                <a:spcPct val="100000"/>
              </a:lnSpc>
              <a:spcBef>
                <a:spcPts val="0"/>
              </a:spcBef>
              <a:spcAft>
                <a:spcPts val="0"/>
              </a:spcAft>
              <a:buSzPts val="1400"/>
              <a:buNone/>
            </a:pPr>
            <a:r>
              <a:t/>
            </a:r>
            <a:endParaRPr/>
          </a:p>
        </p:txBody>
      </p:sp>
      <p:sp>
        <p:nvSpPr>
          <p:cNvPr id="487" name="Google Shape;487;p29: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4: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rPr lang="ca-ES"/>
              <a:t>Alguns exemples de preguntes…</a:t>
            </a:r>
            <a:endParaRPr/>
          </a:p>
        </p:txBody>
      </p:sp>
      <p:sp>
        <p:nvSpPr>
          <p:cNvPr id="123" name="Google Shape;123;p4: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ff9b61dd67_1_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1ff9b61dd67_1_0: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rPr lang="ca-ES"/>
              <a:t>Alguns exemples de preguntes…</a:t>
            </a:r>
            <a:endParaRPr/>
          </a:p>
        </p:txBody>
      </p:sp>
      <p:sp>
        <p:nvSpPr>
          <p:cNvPr id="132" name="Google Shape;132;g1ff9b61dd67_1_0:notes"/>
          <p:cNvSpPr txBox="1"/>
          <p:nvPr>
            <p:ph idx="12" type="sldNum"/>
          </p:nvPr>
        </p:nvSpPr>
        <p:spPr>
          <a:xfrm>
            <a:off x="4021295" y="9721106"/>
            <a:ext cx="3076500" cy="511800"/>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fa7dab9e5_0_1: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141" name="Google Shape;141;g2cfa7dab9e5_0_1: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6:notes"/>
          <p:cNvSpPr txBox="1"/>
          <p:nvPr>
            <p:ph idx="1" type="body"/>
          </p:nvPr>
        </p:nvSpPr>
        <p:spPr>
          <a:xfrm>
            <a:off x="709931" y="4861442"/>
            <a:ext cx="5679440" cy="4605576"/>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150" name="Google Shape;150;p6:notes"/>
          <p:cNvSpPr txBox="1"/>
          <p:nvPr>
            <p:ph idx="12" type="sldNum"/>
          </p:nvPr>
        </p:nvSpPr>
        <p:spPr>
          <a:xfrm>
            <a:off x="4021295" y="9721106"/>
            <a:ext cx="3076363" cy="511731"/>
          </a:xfrm>
          <a:prstGeom prst="rect">
            <a:avLst/>
          </a:prstGeom>
          <a:noFill/>
          <a:ln>
            <a:noFill/>
          </a:ln>
        </p:spPr>
        <p:txBody>
          <a:bodyPr anchorCtr="0" anchor="b" bIns="47375" lIns="94750" spcFirstLastPara="1" rIns="94750" wrap="square" tIns="47375">
            <a:noAutofit/>
          </a:bodyPr>
          <a:lstStyle/>
          <a:p>
            <a:pPr indent="0" lvl="0" marL="0" rtl="0" algn="r">
              <a:lnSpc>
                <a:spcPct val="100000"/>
              </a:lnSpc>
              <a:spcBef>
                <a:spcPts val="0"/>
              </a:spcBef>
              <a:spcAft>
                <a:spcPts val="0"/>
              </a:spcAft>
              <a:buSzPts val="1400"/>
              <a:buNone/>
            </a:pPr>
            <a:fld id="{00000000-1234-1234-1234-123412341234}" type="slidenum">
              <a:rPr lang="ca-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fa7dab9e5_0_169:notes"/>
          <p:cNvSpPr txBox="1"/>
          <p:nvPr>
            <p:ph idx="1" type="body"/>
          </p:nvPr>
        </p:nvSpPr>
        <p:spPr>
          <a:xfrm>
            <a:off x="709931" y="4861442"/>
            <a:ext cx="5679300" cy="4605600"/>
          </a:xfrm>
          <a:prstGeom prst="rect">
            <a:avLst/>
          </a:prstGeom>
          <a:noFill/>
          <a:ln>
            <a:noFill/>
          </a:ln>
        </p:spPr>
        <p:txBody>
          <a:bodyPr anchorCtr="0" anchor="t" bIns="47375" lIns="94750" spcFirstLastPara="1" rIns="94750" wrap="square" tIns="47375">
            <a:noAutofit/>
          </a:bodyPr>
          <a:lstStyle/>
          <a:p>
            <a:pPr indent="0" lvl="0" marL="0" rtl="0" algn="l">
              <a:lnSpc>
                <a:spcPct val="100000"/>
              </a:lnSpc>
              <a:spcBef>
                <a:spcPts val="0"/>
              </a:spcBef>
              <a:spcAft>
                <a:spcPts val="0"/>
              </a:spcAft>
              <a:buSzPts val="1400"/>
              <a:buNone/>
            </a:pPr>
            <a:r>
              <a:t/>
            </a:r>
            <a:endParaRPr/>
          </a:p>
        </p:txBody>
      </p:sp>
      <p:sp>
        <p:nvSpPr>
          <p:cNvPr id="157" name="Google Shape;157;g2cfa7dab9e5_0_16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67.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39.png"/><Relationship Id="rId5" Type="http://schemas.openxmlformats.org/officeDocument/2006/relationships/image" Target="../media/image8.png"/><Relationship Id="rId6"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
        <p:nvSpPr>
          <p:cNvPr id="14" name="Google Shape;14;p2"/>
          <p:cNvSpPr/>
          <p:nvPr/>
        </p:nvSpPr>
        <p:spPr>
          <a:xfrm>
            <a:off x="1795269" y="268288"/>
            <a:ext cx="7061395" cy="909694"/>
          </a:xfrm>
          <a:prstGeom prst="rect">
            <a:avLst/>
          </a:prstGeom>
          <a:solidFill>
            <a:srgbClr val="7030A0">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15" name="Google Shape;15;p2"/>
          <p:cNvSpPr txBox="1"/>
          <p:nvPr>
            <p:ph type="ctrTitle"/>
          </p:nvPr>
        </p:nvSpPr>
        <p:spPr>
          <a:xfrm>
            <a:off x="1794838" y="1617740"/>
            <a:ext cx="7061395" cy="2783208"/>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7030A0"/>
              </a:buClr>
              <a:buSzPts val="3000"/>
              <a:buFont typeface="Avenir"/>
              <a:buNone/>
              <a:defRPr sz="3000">
                <a:solidFill>
                  <a:srgbClr val="7030A0"/>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 type="subTitle"/>
          </p:nvPr>
        </p:nvSpPr>
        <p:spPr>
          <a:xfrm>
            <a:off x="1794838" y="4400950"/>
            <a:ext cx="7061397" cy="1955401"/>
          </a:xfrm>
          <a:prstGeom prst="rect">
            <a:avLst/>
          </a:prstGeom>
          <a:noFill/>
          <a:ln>
            <a:noFill/>
          </a:ln>
        </p:spPr>
        <p:txBody>
          <a:bodyPr anchorCtr="0" anchor="t" bIns="45700" lIns="91425" spcFirstLastPara="1" rIns="91425" wrap="square" tIns="45700">
            <a:normAutofit/>
          </a:bodyPr>
          <a:lstStyle>
            <a:lvl1pPr lvl="0" algn="ctr">
              <a:lnSpc>
                <a:spcPct val="130000"/>
              </a:lnSpc>
              <a:spcBef>
                <a:spcPts val="0"/>
              </a:spcBef>
              <a:spcAft>
                <a:spcPts val="0"/>
              </a:spcAft>
              <a:buClr>
                <a:schemeClr val="accent1"/>
              </a:buClr>
              <a:buSzPts val="2000"/>
              <a:buFont typeface="Noto Sans Symbols"/>
              <a:buNone/>
              <a:defRPr b="0" sz="2000">
                <a:solidFill>
                  <a:schemeClr val="dk2"/>
                </a:solidFill>
                <a:latin typeface="Avenir"/>
                <a:ea typeface="Avenir"/>
                <a:cs typeface="Avenir"/>
                <a:sym typeface="Avenir"/>
              </a:defRPr>
            </a:lvl1pPr>
            <a:lvl2pPr lvl="1" algn="ctr">
              <a:lnSpc>
                <a:spcPct val="130000"/>
              </a:lnSpc>
              <a:spcBef>
                <a:spcPts val="600"/>
              </a:spcBef>
              <a:spcAft>
                <a:spcPts val="0"/>
              </a:spcAft>
              <a:buSzPts val="1800"/>
              <a:buNone/>
              <a:defRPr>
                <a:solidFill>
                  <a:srgbClr val="888888"/>
                </a:solidFill>
              </a:defRPr>
            </a:lvl2pPr>
            <a:lvl3pPr lvl="2" algn="ctr">
              <a:lnSpc>
                <a:spcPct val="130000"/>
              </a:lnSpc>
              <a:spcBef>
                <a:spcPts val="600"/>
              </a:spcBef>
              <a:spcAft>
                <a:spcPts val="0"/>
              </a:spcAft>
              <a:buSzPts val="1600"/>
              <a:buNone/>
              <a:defRPr>
                <a:solidFill>
                  <a:srgbClr val="888888"/>
                </a:solidFill>
              </a:defRPr>
            </a:lvl3pPr>
            <a:lvl4pPr lvl="3" algn="ctr">
              <a:lnSpc>
                <a:spcPct val="130000"/>
              </a:lnSpc>
              <a:spcBef>
                <a:spcPts val="600"/>
              </a:spcBef>
              <a:spcAft>
                <a:spcPts val="0"/>
              </a:spcAft>
              <a:buSzPts val="1400"/>
              <a:buNone/>
              <a:defRPr>
                <a:solidFill>
                  <a:srgbClr val="888888"/>
                </a:solidFill>
              </a:defRPr>
            </a:lvl4pPr>
            <a:lvl5pPr lvl="4" algn="ctr">
              <a:lnSpc>
                <a:spcPct val="130000"/>
              </a:lnSpc>
              <a:spcBef>
                <a:spcPts val="600"/>
              </a:spcBef>
              <a:spcAft>
                <a:spcPts val="0"/>
              </a:spcAft>
              <a:buSzPts val="1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id="17" name="Google Shape;17;p2"/>
          <p:cNvPicPr preferRelativeResize="0"/>
          <p:nvPr/>
        </p:nvPicPr>
        <p:blipFill rotWithShape="1">
          <a:blip r:embed="rId2">
            <a:alphaModFix amt="20000"/>
          </a:blip>
          <a:srcRect b="0" l="0" r="0" t="0"/>
          <a:stretch/>
        </p:blipFill>
        <p:spPr>
          <a:xfrm>
            <a:off x="387532" y="562359"/>
            <a:ext cx="588145" cy="588145"/>
          </a:xfrm>
          <a:prstGeom prst="rect">
            <a:avLst/>
          </a:prstGeom>
          <a:noFill/>
          <a:ln>
            <a:noFill/>
          </a:ln>
        </p:spPr>
      </p:pic>
      <p:pic>
        <p:nvPicPr>
          <p:cNvPr id="18" name="Google Shape;18;p2"/>
          <p:cNvPicPr preferRelativeResize="0"/>
          <p:nvPr/>
        </p:nvPicPr>
        <p:blipFill rotWithShape="1">
          <a:blip r:embed="rId3">
            <a:alphaModFix amt="20000"/>
          </a:blip>
          <a:srcRect b="0" l="0" r="0" t="0"/>
          <a:stretch/>
        </p:blipFill>
        <p:spPr>
          <a:xfrm rot="2700000">
            <a:off x="942910" y="354419"/>
            <a:ext cx="415881" cy="415881"/>
          </a:xfrm>
          <a:prstGeom prst="rect">
            <a:avLst/>
          </a:prstGeom>
          <a:noFill/>
          <a:ln>
            <a:noFill/>
          </a:ln>
        </p:spPr>
      </p:pic>
      <p:pic>
        <p:nvPicPr>
          <p:cNvPr id="19" name="Google Shape;19;p2"/>
          <p:cNvPicPr preferRelativeResize="0"/>
          <p:nvPr/>
        </p:nvPicPr>
        <p:blipFill rotWithShape="1">
          <a:blip r:embed="rId4">
            <a:alphaModFix amt="20000"/>
          </a:blip>
          <a:srcRect b="0" l="0" r="0" t="0"/>
          <a:stretch/>
        </p:blipFill>
        <p:spPr>
          <a:xfrm rot="8047801">
            <a:off x="1189032" y="715026"/>
            <a:ext cx="568525" cy="503756"/>
          </a:xfrm>
          <a:prstGeom prst="rect">
            <a:avLst/>
          </a:prstGeom>
          <a:noFill/>
          <a:ln>
            <a:noFill/>
          </a:ln>
        </p:spPr>
      </p:pic>
      <p:pic>
        <p:nvPicPr>
          <p:cNvPr descr="Imatge que conté Font, Gràfics, logotip, blanc&#10;&#10;Descripció generada automàticament" id="20" name="Google Shape;20;p2"/>
          <p:cNvPicPr preferRelativeResize="0"/>
          <p:nvPr/>
        </p:nvPicPr>
        <p:blipFill rotWithShape="1">
          <a:blip r:embed="rId5">
            <a:alphaModFix/>
          </a:blip>
          <a:srcRect b="0" l="0" r="0" t="0"/>
          <a:stretch/>
        </p:blipFill>
        <p:spPr>
          <a:xfrm>
            <a:off x="7341151" y="6539487"/>
            <a:ext cx="907100" cy="274950"/>
          </a:xfrm>
          <a:prstGeom prst="rect">
            <a:avLst/>
          </a:prstGeom>
          <a:noFill/>
          <a:ln>
            <a:noFill/>
          </a:ln>
        </p:spPr>
      </p:pic>
      <p:pic>
        <p:nvPicPr>
          <p:cNvPr id="21" name="Google Shape;21;p2"/>
          <p:cNvPicPr preferRelativeResize="0"/>
          <p:nvPr/>
        </p:nvPicPr>
        <p:blipFill rotWithShape="1">
          <a:blip r:embed="rId4">
            <a:alphaModFix amt="20000"/>
          </a:blip>
          <a:srcRect b="0" l="0" r="0" t="0"/>
          <a:stretch/>
        </p:blipFill>
        <p:spPr>
          <a:xfrm rot="8718243">
            <a:off x="7231658" y="6584561"/>
            <a:ext cx="218986" cy="1940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sp>
        <p:nvSpPr>
          <p:cNvPr id="23" name="Google Shape;23;p3"/>
          <p:cNvSpPr txBox="1"/>
          <p:nvPr>
            <p:ph idx="1" type="body"/>
          </p:nvPr>
        </p:nvSpPr>
        <p:spPr>
          <a:xfrm>
            <a:off x="460394" y="1247036"/>
            <a:ext cx="8397857" cy="2143372"/>
          </a:xfrm>
          <a:prstGeom prst="rect">
            <a:avLst/>
          </a:prstGeom>
          <a:noFill/>
          <a:ln>
            <a:noFill/>
          </a:ln>
        </p:spPr>
        <p:txBody>
          <a:bodyPr anchorCtr="0" anchor="t" bIns="45700" lIns="91425" spcFirstLastPara="1" rIns="91425" wrap="square" tIns="45700">
            <a:noAutofit/>
          </a:bodyPr>
          <a:lstStyle>
            <a:lvl1pPr indent="-355600" lvl="0" marL="457200" algn="l">
              <a:lnSpc>
                <a:spcPct val="130000"/>
              </a:lnSpc>
              <a:spcBef>
                <a:spcPts val="300"/>
              </a:spcBef>
              <a:spcAft>
                <a:spcPts val="0"/>
              </a:spcAft>
              <a:buSzPts val="2000"/>
              <a:buChar char="◼"/>
              <a:defRPr sz="2000"/>
            </a:lvl1pPr>
            <a:lvl2pPr indent="-342900" lvl="1" marL="914400" algn="l">
              <a:lnSpc>
                <a:spcPct val="130000"/>
              </a:lnSpc>
              <a:spcBef>
                <a:spcPts val="300"/>
              </a:spcBef>
              <a:spcAft>
                <a:spcPts val="0"/>
              </a:spcAft>
              <a:buSzPts val="1800"/>
              <a:buChar char="▪"/>
              <a:defRPr sz="1800"/>
            </a:lvl2pPr>
            <a:lvl3pPr indent="-330200" lvl="2" marL="1371600" algn="l">
              <a:lnSpc>
                <a:spcPct val="130000"/>
              </a:lnSpc>
              <a:spcBef>
                <a:spcPts val="300"/>
              </a:spcBef>
              <a:spcAft>
                <a:spcPts val="0"/>
              </a:spcAft>
              <a:buSzPts val="1600"/>
              <a:buChar char="o"/>
              <a:defRPr sz="1600"/>
            </a:lvl3pPr>
            <a:lvl4pPr indent="-317500" lvl="3" marL="1828800" algn="l">
              <a:lnSpc>
                <a:spcPct val="130000"/>
              </a:lnSpc>
              <a:spcBef>
                <a:spcPts val="300"/>
              </a:spcBef>
              <a:spcAft>
                <a:spcPts val="0"/>
              </a:spcAft>
              <a:buSzPts val="1400"/>
              <a:buChar char="◼"/>
              <a:defRPr sz="1400"/>
            </a:lvl4pPr>
            <a:lvl5pPr indent="-304800" lvl="4" marL="2286000" algn="l">
              <a:lnSpc>
                <a:spcPct val="130000"/>
              </a:lnSpc>
              <a:spcBef>
                <a:spcPts val="30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Imatge que conté Font, Gràfics, logotip, blanc&#10;&#10;Descripció generada automàticament" id="24" name="Google Shape;24;p3"/>
          <p:cNvPicPr preferRelativeResize="0"/>
          <p:nvPr/>
        </p:nvPicPr>
        <p:blipFill rotWithShape="1">
          <a:blip r:embed="rId2">
            <a:alphaModFix/>
          </a:blip>
          <a:srcRect b="0" l="0" r="0" t="0"/>
          <a:stretch/>
        </p:blipFill>
        <p:spPr>
          <a:xfrm>
            <a:off x="7851289" y="511669"/>
            <a:ext cx="1052957" cy="319161"/>
          </a:xfrm>
          <a:prstGeom prst="rect">
            <a:avLst/>
          </a:prstGeom>
          <a:noFill/>
          <a:ln>
            <a:noFill/>
          </a:ln>
        </p:spPr>
      </p:pic>
      <p:sp>
        <p:nvSpPr>
          <p:cNvPr id="25" name="Google Shape;25;p3"/>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6" name="Google Shape;26;p3"/>
          <p:cNvPicPr preferRelativeResize="0"/>
          <p:nvPr/>
        </p:nvPicPr>
        <p:blipFill rotWithShape="1">
          <a:blip r:embed="rId3">
            <a:alphaModFix amt="20000"/>
          </a:blip>
          <a:srcRect b="0" l="0" r="0" t="0"/>
          <a:stretch/>
        </p:blipFill>
        <p:spPr>
          <a:xfrm rot="-9079080">
            <a:off x="7716644" y="538584"/>
            <a:ext cx="230868" cy="204566"/>
          </a:xfrm>
          <a:prstGeom prst="rect">
            <a:avLst/>
          </a:prstGeom>
          <a:noFill/>
          <a:ln>
            <a:noFill/>
          </a:ln>
        </p:spPr>
      </p:pic>
      <p:pic>
        <p:nvPicPr>
          <p:cNvPr id="27" name="Google Shape;27;p3"/>
          <p:cNvPicPr preferRelativeResize="0"/>
          <p:nvPr/>
        </p:nvPicPr>
        <p:blipFill rotWithShape="1">
          <a:blip r:embed="rId4">
            <a:alphaModFix amt="20000"/>
          </a:blip>
          <a:srcRect b="0" l="0" r="0" t="0"/>
          <a:stretch/>
        </p:blipFill>
        <p:spPr>
          <a:xfrm rot="3366168">
            <a:off x="625062" y="4589345"/>
            <a:ext cx="2238710" cy="1102649"/>
          </a:xfrm>
          <a:prstGeom prst="rect">
            <a:avLst/>
          </a:prstGeom>
          <a:noFill/>
          <a:ln>
            <a:noFill/>
          </a:ln>
        </p:spPr>
      </p:pic>
      <p:pic>
        <p:nvPicPr>
          <p:cNvPr id="28" name="Google Shape;28;p3"/>
          <p:cNvPicPr preferRelativeResize="0"/>
          <p:nvPr/>
        </p:nvPicPr>
        <p:blipFill rotWithShape="1">
          <a:blip r:embed="rId5">
            <a:alphaModFix amt="20000"/>
          </a:blip>
          <a:srcRect b="0" l="0" r="0" t="0"/>
          <a:stretch/>
        </p:blipFill>
        <p:spPr>
          <a:xfrm>
            <a:off x="3290501" y="1020435"/>
            <a:ext cx="2986372" cy="2986372"/>
          </a:xfrm>
          <a:prstGeom prst="rect">
            <a:avLst/>
          </a:prstGeom>
          <a:noFill/>
          <a:ln>
            <a:noFill/>
          </a:ln>
        </p:spPr>
      </p:pic>
      <p:pic>
        <p:nvPicPr>
          <p:cNvPr id="29" name="Google Shape;29;p3"/>
          <p:cNvPicPr preferRelativeResize="0"/>
          <p:nvPr/>
        </p:nvPicPr>
        <p:blipFill rotWithShape="1">
          <a:blip r:embed="rId3">
            <a:alphaModFix amt="20000"/>
          </a:blip>
          <a:srcRect b="0" l="0" r="0" t="0"/>
          <a:stretch/>
        </p:blipFill>
        <p:spPr>
          <a:xfrm rot="8718243">
            <a:off x="6657026" y="4592831"/>
            <a:ext cx="2312471" cy="2049024"/>
          </a:xfrm>
          <a:prstGeom prst="rect">
            <a:avLst/>
          </a:prstGeom>
          <a:noFill/>
          <a:ln>
            <a:noFill/>
          </a:ln>
        </p:spPr>
      </p:pic>
      <p:pic>
        <p:nvPicPr>
          <p:cNvPr id="30" name="Google Shape;30;p3"/>
          <p:cNvPicPr preferRelativeResize="0"/>
          <p:nvPr/>
        </p:nvPicPr>
        <p:blipFill rotWithShape="1">
          <a:blip r:embed="rId6">
            <a:alphaModFix amt="20000"/>
          </a:blip>
          <a:srcRect b="0" l="0" r="0" t="0"/>
          <a:stretch/>
        </p:blipFill>
        <p:spPr>
          <a:xfrm rot="2700000">
            <a:off x="7042460" y="1506115"/>
            <a:ext cx="1617659" cy="1617659"/>
          </a:xfrm>
          <a:prstGeom prst="rect">
            <a:avLst/>
          </a:prstGeom>
          <a:noFill/>
          <a:ln>
            <a:noFill/>
          </a:ln>
        </p:spPr>
      </p:pic>
      <p:pic>
        <p:nvPicPr>
          <p:cNvPr id="31" name="Google Shape;31;p3"/>
          <p:cNvPicPr preferRelativeResize="0"/>
          <p:nvPr/>
        </p:nvPicPr>
        <p:blipFill rotWithShape="1">
          <a:blip r:embed="rId7">
            <a:alphaModFix amt="20000"/>
          </a:blip>
          <a:srcRect b="0" l="0" r="0" t="0"/>
          <a:stretch/>
        </p:blipFill>
        <p:spPr>
          <a:xfrm>
            <a:off x="3813489" y="4311578"/>
            <a:ext cx="2012976" cy="2227694"/>
          </a:xfrm>
          <a:prstGeom prst="rect">
            <a:avLst/>
          </a:prstGeom>
          <a:noFill/>
          <a:ln>
            <a:noFill/>
          </a:ln>
        </p:spPr>
      </p:pic>
      <p:pic>
        <p:nvPicPr>
          <p:cNvPr id="32" name="Google Shape;32;p3"/>
          <p:cNvPicPr preferRelativeResize="0"/>
          <p:nvPr/>
        </p:nvPicPr>
        <p:blipFill rotWithShape="1">
          <a:blip r:embed="rId8">
            <a:alphaModFix amt="20000"/>
          </a:blip>
          <a:srcRect b="0" l="0" r="0" t="0"/>
          <a:stretch/>
        </p:blipFill>
        <p:spPr>
          <a:xfrm rot="-1281876">
            <a:off x="-8279" y="1428163"/>
            <a:ext cx="2862791" cy="1431396"/>
          </a:xfrm>
          <a:prstGeom prst="rect">
            <a:avLst/>
          </a:prstGeom>
          <a:noFill/>
          <a:ln>
            <a:noFill/>
          </a:ln>
        </p:spPr>
      </p:pic>
      <p:sp>
        <p:nvSpPr>
          <p:cNvPr id="33" name="Google Shape;33;p3"/>
          <p:cNvSpPr txBox="1"/>
          <p:nvPr>
            <p:ph idx="2" type="body"/>
          </p:nvPr>
        </p:nvSpPr>
        <p:spPr>
          <a:xfrm>
            <a:off x="455625" y="3568848"/>
            <a:ext cx="8397857" cy="2143372"/>
          </a:xfrm>
          <a:prstGeom prst="rect">
            <a:avLst/>
          </a:prstGeom>
          <a:noFill/>
          <a:ln>
            <a:noFill/>
          </a:ln>
        </p:spPr>
        <p:txBody>
          <a:bodyPr anchorCtr="0" anchor="t" bIns="45700" lIns="91425" spcFirstLastPara="1" rIns="91425" wrap="square" tIns="45700">
            <a:noAutofit/>
          </a:bodyPr>
          <a:lstStyle>
            <a:lvl1pPr indent="-355600" lvl="0" marL="457200" algn="l">
              <a:lnSpc>
                <a:spcPct val="130000"/>
              </a:lnSpc>
              <a:spcBef>
                <a:spcPts val="300"/>
              </a:spcBef>
              <a:spcAft>
                <a:spcPts val="0"/>
              </a:spcAft>
              <a:buSzPts val="2000"/>
              <a:buChar char="◼"/>
              <a:defRPr sz="2000"/>
            </a:lvl1pPr>
            <a:lvl2pPr indent="-342900" lvl="1" marL="914400" algn="l">
              <a:lnSpc>
                <a:spcPct val="130000"/>
              </a:lnSpc>
              <a:spcBef>
                <a:spcPts val="300"/>
              </a:spcBef>
              <a:spcAft>
                <a:spcPts val="0"/>
              </a:spcAft>
              <a:buSzPts val="1800"/>
              <a:buChar char="▪"/>
              <a:defRPr sz="1800"/>
            </a:lvl2pPr>
            <a:lvl3pPr indent="-330200" lvl="2" marL="1371600" algn="l">
              <a:lnSpc>
                <a:spcPct val="130000"/>
              </a:lnSpc>
              <a:spcBef>
                <a:spcPts val="300"/>
              </a:spcBef>
              <a:spcAft>
                <a:spcPts val="0"/>
              </a:spcAft>
              <a:buSzPts val="1600"/>
              <a:buChar char="o"/>
              <a:defRPr sz="1600"/>
            </a:lvl3pPr>
            <a:lvl4pPr indent="-317500" lvl="3" marL="1828800" algn="l">
              <a:lnSpc>
                <a:spcPct val="130000"/>
              </a:lnSpc>
              <a:spcBef>
                <a:spcPts val="300"/>
              </a:spcBef>
              <a:spcAft>
                <a:spcPts val="0"/>
              </a:spcAft>
              <a:buSzPts val="1400"/>
              <a:buChar char="◼"/>
              <a:defRPr sz="1400"/>
            </a:lvl4pPr>
            <a:lvl5pPr indent="-304800" lvl="4" marL="2286000" algn="l">
              <a:lnSpc>
                <a:spcPct val="130000"/>
              </a:lnSpc>
              <a:spcBef>
                <a:spcPts val="30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34" name="Google Shape;34;p3"/>
          <p:cNvCxnSpPr/>
          <p:nvPr/>
        </p:nvCxnSpPr>
        <p:spPr>
          <a:xfrm>
            <a:off x="474595" y="976406"/>
            <a:ext cx="8397857" cy="0"/>
          </a:xfrm>
          <a:prstGeom prst="straightConnector1">
            <a:avLst/>
          </a:prstGeom>
          <a:noFill/>
          <a:ln cap="flat" cmpd="sng" w="25400">
            <a:solidFill>
              <a:srgbClr val="7F7F7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35" name="Shape 35"/>
        <p:cNvGrpSpPr/>
        <p:nvPr/>
      </p:nvGrpSpPr>
      <p:grpSpPr>
        <a:xfrm>
          <a:off x="0" y="0"/>
          <a:ext cx="0" cy="0"/>
          <a:chOff x="0" y="0"/>
          <a:chExt cx="0" cy="0"/>
        </a:xfrm>
      </p:grpSpPr>
      <p:pic>
        <p:nvPicPr>
          <p:cNvPr descr="Imatge que conté Font, Gràfics, logotip, blanc&#10;&#10;Descripció generada automàticament" id="36" name="Google Shape;36;p4"/>
          <p:cNvPicPr preferRelativeResize="0"/>
          <p:nvPr/>
        </p:nvPicPr>
        <p:blipFill rotWithShape="1">
          <a:blip r:embed="rId2">
            <a:alphaModFix/>
          </a:blip>
          <a:srcRect b="0" l="0" r="0" t="0"/>
          <a:stretch/>
        </p:blipFill>
        <p:spPr>
          <a:xfrm>
            <a:off x="7851289" y="511669"/>
            <a:ext cx="1052957" cy="319161"/>
          </a:xfrm>
          <a:prstGeom prst="rect">
            <a:avLst/>
          </a:prstGeom>
          <a:noFill/>
          <a:ln>
            <a:noFill/>
          </a:ln>
        </p:spPr>
      </p:pic>
      <p:sp>
        <p:nvSpPr>
          <p:cNvPr id="37" name="Google Shape;37;p4"/>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8" name="Google Shape;38;p4"/>
          <p:cNvPicPr preferRelativeResize="0"/>
          <p:nvPr/>
        </p:nvPicPr>
        <p:blipFill rotWithShape="1">
          <a:blip r:embed="rId3">
            <a:alphaModFix amt="20000"/>
          </a:blip>
          <a:srcRect b="0" l="0" r="0" t="0"/>
          <a:stretch/>
        </p:blipFill>
        <p:spPr>
          <a:xfrm rot="-9079080">
            <a:off x="7716644" y="538584"/>
            <a:ext cx="230868" cy="204566"/>
          </a:xfrm>
          <a:prstGeom prst="rect">
            <a:avLst/>
          </a:prstGeom>
          <a:noFill/>
          <a:ln>
            <a:noFill/>
          </a:ln>
        </p:spPr>
      </p:pic>
      <p:pic>
        <p:nvPicPr>
          <p:cNvPr id="39" name="Google Shape;39;p4"/>
          <p:cNvPicPr preferRelativeResize="0"/>
          <p:nvPr/>
        </p:nvPicPr>
        <p:blipFill rotWithShape="1">
          <a:blip r:embed="rId3">
            <a:alphaModFix amt="20000"/>
          </a:blip>
          <a:srcRect b="0" l="0" r="0" t="0"/>
          <a:stretch/>
        </p:blipFill>
        <p:spPr>
          <a:xfrm rot="8718243">
            <a:off x="6695053" y="4581109"/>
            <a:ext cx="2312471" cy="2049024"/>
          </a:xfrm>
          <a:prstGeom prst="rect">
            <a:avLst/>
          </a:prstGeom>
          <a:noFill/>
          <a:ln>
            <a:noFill/>
          </a:ln>
        </p:spPr>
      </p:pic>
      <p:sp>
        <p:nvSpPr>
          <p:cNvPr id="40" name="Google Shape;40;p4"/>
          <p:cNvSpPr txBox="1"/>
          <p:nvPr>
            <p:ph idx="1" type="body"/>
          </p:nvPr>
        </p:nvSpPr>
        <p:spPr>
          <a:xfrm>
            <a:off x="4760847" y="1223429"/>
            <a:ext cx="4111605" cy="4996438"/>
          </a:xfrm>
          <a:prstGeom prst="rect">
            <a:avLst/>
          </a:prstGeom>
          <a:noFill/>
          <a:ln>
            <a:noFill/>
          </a:ln>
        </p:spPr>
        <p:txBody>
          <a:bodyPr anchorCtr="0" anchor="t" bIns="45700" lIns="91425" spcFirstLastPara="1" rIns="91425" wrap="square" tIns="45700">
            <a:noAutofit/>
          </a:bodyPr>
          <a:lstStyle>
            <a:lvl1pPr indent="-336550" lvl="0" marL="457200" algn="l">
              <a:lnSpc>
                <a:spcPct val="130000"/>
              </a:lnSpc>
              <a:spcBef>
                <a:spcPts val="300"/>
              </a:spcBef>
              <a:spcAft>
                <a:spcPts val="0"/>
              </a:spcAft>
              <a:buClr>
                <a:srgbClr val="3DB087"/>
              </a:buClr>
              <a:buSzPts val="1700"/>
              <a:buChar char="◼"/>
              <a:defRPr sz="1700"/>
            </a:lvl1pPr>
            <a:lvl2pPr indent="-317500" lvl="1" marL="914400" algn="l">
              <a:lnSpc>
                <a:spcPct val="130000"/>
              </a:lnSpc>
              <a:spcBef>
                <a:spcPts val="300"/>
              </a:spcBef>
              <a:spcAft>
                <a:spcPts val="0"/>
              </a:spcAft>
              <a:buSzPts val="1400"/>
              <a:buChar char="▪"/>
              <a:defRPr sz="1400"/>
            </a:lvl2pPr>
            <a:lvl3pPr indent="-317500" lvl="2" marL="1371600" algn="l">
              <a:lnSpc>
                <a:spcPct val="130000"/>
              </a:lnSpc>
              <a:spcBef>
                <a:spcPts val="300"/>
              </a:spcBef>
              <a:spcAft>
                <a:spcPts val="0"/>
              </a:spcAft>
              <a:buSzPts val="1400"/>
              <a:buChar char="o"/>
              <a:defRPr sz="1400"/>
            </a:lvl3pPr>
            <a:lvl4pPr indent="-317500" lvl="3" marL="1828800" algn="l">
              <a:lnSpc>
                <a:spcPct val="130000"/>
              </a:lnSpc>
              <a:spcBef>
                <a:spcPts val="300"/>
              </a:spcBef>
              <a:spcAft>
                <a:spcPts val="0"/>
              </a:spcAft>
              <a:buSzPts val="1400"/>
              <a:buChar char="◼"/>
              <a:defRPr sz="1400"/>
            </a:lvl4pPr>
            <a:lvl5pPr indent="-317500" lvl="4" marL="2286000" algn="l">
              <a:lnSpc>
                <a:spcPct val="130000"/>
              </a:lnSpc>
              <a:spcBef>
                <a:spcPts val="300"/>
              </a:spcBef>
              <a:spcAft>
                <a:spcPts val="0"/>
              </a:spcAft>
              <a:buSzPts val="1400"/>
              <a:buChar char="▪"/>
              <a:defRPr sz="14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41" name="Google Shape;41;p4"/>
          <p:cNvCxnSpPr/>
          <p:nvPr/>
        </p:nvCxnSpPr>
        <p:spPr>
          <a:xfrm>
            <a:off x="474595" y="976406"/>
            <a:ext cx="8397857" cy="0"/>
          </a:xfrm>
          <a:prstGeom prst="straightConnector1">
            <a:avLst/>
          </a:prstGeom>
          <a:noFill/>
          <a:ln cap="flat" cmpd="sng" w="25400">
            <a:solidFill>
              <a:srgbClr val="7F7F7F"/>
            </a:solidFill>
            <a:prstDash val="solid"/>
            <a:round/>
            <a:headEnd len="sm" w="sm" type="none"/>
            <a:tailEnd len="sm" w="sm" type="none"/>
          </a:ln>
        </p:spPr>
      </p:cxnSp>
      <p:pic>
        <p:nvPicPr>
          <p:cNvPr id="42" name="Google Shape;42;p4"/>
          <p:cNvPicPr preferRelativeResize="0"/>
          <p:nvPr/>
        </p:nvPicPr>
        <p:blipFill rotWithShape="1">
          <a:blip r:embed="rId4">
            <a:alphaModFix amt="20000"/>
          </a:blip>
          <a:srcRect b="0" l="0" r="0" t="0"/>
          <a:stretch/>
        </p:blipFill>
        <p:spPr>
          <a:xfrm rot="5400000">
            <a:off x="-469939" y="1858192"/>
            <a:ext cx="5582573" cy="3853698"/>
          </a:xfrm>
          <a:prstGeom prst="rect">
            <a:avLst/>
          </a:prstGeom>
          <a:noFill/>
          <a:ln>
            <a:noFill/>
          </a:ln>
        </p:spPr>
      </p:pic>
      <p:sp>
        <p:nvSpPr>
          <p:cNvPr id="43" name="Google Shape;43;p4"/>
          <p:cNvSpPr txBox="1"/>
          <p:nvPr>
            <p:ph idx="2" type="body"/>
          </p:nvPr>
        </p:nvSpPr>
        <p:spPr>
          <a:xfrm>
            <a:off x="460395" y="1207479"/>
            <a:ext cx="4111605" cy="4996438"/>
          </a:xfrm>
          <a:prstGeom prst="rect">
            <a:avLst/>
          </a:prstGeom>
          <a:noFill/>
          <a:ln>
            <a:noFill/>
          </a:ln>
        </p:spPr>
        <p:txBody>
          <a:bodyPr anchorCtr="0" anchor="t" bIns="45700" lIns="91425" spcFirstLastPara="1" rIns="91425" wrap="square" tIns="45700">
            <a:noAutofit/>
          </a:bodyPr>
          <a:lstStyle>
            <a:lvl1pPr indent="-336550" lvl="0" marL="457200" algn="l">
              <a:lnSpc>
                <a:spcPct val="130000"/>
              </a:lnSpc>
              <a:spcBef>
                <a:spcPts val="300"/>
              </a:spcBef>
              <a:spcAft>
                <a:spcPts val="0"/>
              </a:spcAft>
              <a:buSzPts val="1700"/>
              <a:buChar char="◼"/>
              <a:defRPr sz="1700"/>
            </a:lvl1pPr>
            <a:lvl2pPr indent="-317500" lvl="1" marL="914400" algn="l">
              <a:lnSpc>
                <a:spcPct val="130000"/>
              </a:lnSpc>
              <a:spcBef>
                <a:spcPts val="300"/>
              </a:spcBef>
              <a:spcAft>
                <a:spcPts val="0"/>
              </a:spcAft>
              <a:buSzPts val="1400"/>
              <a:buChar char="▪"/>
              <a:defRPr sz="1400"/>
            </a:lvl2pPr>
            <a:lvl3pPr indent="-317500" lvl="2" marL="1371600" algn="l">
              <a:lnSpc>
                <a:spcPct val="130000"/>
              </a:lnSpc>
              <a:spcBef>
                <a:spcPts val="300"/>
              </a:spcBef>
              <a:spcAft>
                <a:spcPts val="0"/>
              </a:spcAft>
              <a:buSzPts val="1400"/>
              <a:buChar char="o"/>
              <a:defRPr sz="1400"/>
            </a:lvl3pPr>
            <a:lvl4pPr indent="-317500" lvl="3" marL="1828800" algn="l">
              <a:lnSpc>
                <a:spcPct val="130000"/>
              </a:lnSpc>
              <a:spcBef>
                <a:spcPts val="300"/>
              </a:spcBef>
              <a:spcAft>
                <a:spcPts val="0"/>
              </a:spcAft>
              <a:buSzPts val="1400"/>
              <a:buChar char="◼"/>
              <a:defRPr sz="1400"/>
            </a:lvl4pPr>
            <a:lvl5pPr indent="-317500" lvl="4" marL="2286000" algn="l">
              <a:lnSpc>
                <a:spcPct val="130000"/>
              </a:lnSpc>
              <a:spcBef>
                <a:spcPts val="300"/>
              </a:spcBef>
              <a:spcAft>
                <a:spcPts val="0"/>
              </a:spcAft>
              <a:buSzPts val="1400"/>
              <a:buChar char="▪"/>
              <a:defRPr sz="14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44" name="Shape 44"/>
        <p:cNvGrpSpPr/>
        <p:nvPr/>
      </p:nvGrpSpPr>
      <p:grpSpPr>
        <a:xfrm>
          <a:off x="0" y="0"/>
          <a:ext cx="0" cy="0"/>
          <a:chOff x="0" y="0"/>
          <a:chExt cx="0" cy="0"/>
        </a:xfrm>
      </p:grpSpPr>
      <p:sp>
        <p:nvSpPr>
          <p:cNvPr id="45" name="Google Shape;45;p5"/>
          <p:cNvSpPr txBox="1"/>
          <p:nvPr>
            <p:ph idx="1" type="body"/>
          </p:nvPr>
        </p:nvSpPr>
        <p:spPr>
          <a:xfrm>
            <a:off x="460394" y="1247036"/>
            <a:ext cx="8397857" cy="2143372"/>
          </a:xfrm>
          <a:prstGeom prst="rect">
            <a:avLst/>
          </a:prstGeom>
          <a:noFill/>
          <a:ln>
            <a:noFill/>
          </a:ln>
        </p:spPr>
        <p:txBody>
          <a:bodyPr anchorCtr="0" anchor="t" bIns="45700" lIns="91425" spcFirstLastPara="1" rIns="91425" wrap="square" tIns="45700">
            <a:noAutofit/>
          </a:bodyPr>
          <a:lstStyle>
            <a:lvl1pPr indent="-355600" lvl="0" marL="457200" algn="l">
              <a:lnSpc>
                <a:spcPct val="130000"/>
              </a:lnSpc>
              <a:spcBef>
                <a:spcPts val="300"/>
              </a:spcBef>
              <a:spcAft>
                <a:spcPts val="0"/>
              </a:spcAft>
              <a:buSzPts val="2000"/>
              <a:buChar char="◼"/>
              <a:defRPr sz="2000"/>
            </a:lvl1pPr>
            <a:lvl2pPr indent="-342900" lvl="1" marL="914400" algn="l">
              <a:lnSpc>
                <a:spcPct val="130000"/>
              </a:lnSpc>
              <a:spcBef>
                <a:spcPts val="300"/>
              </a:spcBef>
              <a:spcAft>
                <a:spcPts val="0"/>
              </a:spcAft>
              <a:buSzPts val="1800"/>
              <a:buChar char="▪"/>
              <a:defRPr sz="1800"/>
            </a:lvl2pPr>
            <a:lvl3pPr indent="-330200" lvl="2" marL="1371600" algn="l">
              <a:lnSpc>
                <a:spcPct val="130000"/>
              </a:lnSpc>
              <a:spcBef>
                <a:spcPts val="300"/>
              </a:spcBef>
              <a:spcAft>
                <a:spcPts val="0"/>
              </a:spcAft>
              <a:buSzPts val="1600"/>
              <a:buChar char="o"/>
              <a:defRPr sz="1600"/>
            </a:lvl3pPr>
            <a:lvl4pPr indent="-317500" lvl="3" marL="1828800" algn="l">
              <a:lnSpc>
                <a:spcPct val="130000"/>
              </a:lnSpc>
              <a:spcBef>
                <a:spcPts val="300"/>
              </a:spcBef>
              <a:spcAft>
                <a:spcPts val="0"/>
              </a:spcAft>
              <a:buSzPts val="1400"/>
              <a:buChar char="◼"/>
              <a:defRPr sz="1400"/>
            </a:lvl4pPr>
            <a:lvl5pPr indent="-304800" lvl="4" marL="2286000" algn="l">
              <a:lnSpc>
                <a:spcPct val="130000"/>
              </a:lnSpc>
              <a:spcBef>
                <a:spcPts val="30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Imatge que conté Font, Gràfics, logotip, blanc&#10;&#10;Descripció generada automàticament" id="46" name="Google Shape;46;p5"/>
          <p:cNvPicPr preferRelativeResize="0"/>
          <p:nvPr/>
        </p:nvPicPr>
        <p:blipFill rotWithShape="1">
          <a:blip r:embed="rId2">
            <a:alphaModFix/>
          </a:blip>
          <a:srcRect b="0" l="0" r="0" t="0"/>
          <a:stretch/>
        </p:blipFill>
        <p:spPr>
          <a:xfrm>
            <a:off x="7851289" y="511669"/>
            <a:ext cx="1052957" cy="319161"/>
          </a:xfrm>
          <a:prstGeom prst="rect">
            <a:avLst/>
          </a:prstGeom>
          <a:noFill/>
          <a:ln>
            <a:noFill/>
          </a:ln>
        </p:spPr>
      </p:pic>
      <p:sp>
        <p:nvSpPr>
          <p:cNvPr id="47" name="Google Shape;47;p5"/>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8" name="Google Shape;48;p5"/>
          <p:cNvPicPr preferRelativeResize="0"/>
          <p:nvPr/>
        </p:nvPicPr>
        <p:blipFill rotWithShape="1">
          <a:blip r:embed="rId3">
            <a:alphaModFix amt="20000"/>
          </a:blip>
          <a:srcRect b="0" l="0" r="0" t="0"/>
          <a:stretch/>
        </p:blipFill>
        <p:spPr>
          <a:xfrm rot="-9079080">
            <a:off x="7716644" y="538584"/>
            <a:ext cx="230868" cy="204566"/>
          </a:xfrm>
          <a:prstGeom prst="rect">
            <a:avLst/>
          </a:prstGeom>
          <a:noFill/>
          <a:ln>
            <a:noFill/>
          </a:ln>
        </p:spPr>
      </p:pic>
      <p:pic>
        <p:nvPicPr>
          <p:cNvPr id="49" name="Google Shape;49;p5"/>
          <p:cNvPicPr preferRelativeResize="0"/>
          <p:nvPr/>
        </p:nvPicPr>
        <p:blipFill rotWithShape="1">
          <a:blip r:embed="rId4">
            <a:alphaModFix amt="20000"/>
          </a:blip>
          <a:srcRect b="0" l="0" r="0" t="0"/>
          <a:stretch/>
        </p:blipFill>
        <p:spPr>
          <a:xfrm rot="8718243">
            <a:off x="5833867" y="2178551"/>
            <a:ext cx="3695700" cy="3631779"/>
          </a:xfrm>
          <a:prstGeom prst="rect">
            <a:avLst/>
          </a:prstGeom>
          <a:noFill/>
          <a:ln>
            <a:noFill/>
          </a:ln>
        </p:spPr>
      </p:pic>
      <p:sp>
        <p:nvSpPr>
          <p:cNvPr id="50" name="Google Shape;50;p5"/>
          <p:cNvSpPr txBox="1"/>
          <p:nvPr>
            <p:ph idx="2" type="body"/>
          </p:nvPr>
        </p:nvSpPr>
        <p:spPr>
          <a:xfrm>
            <a:off x="460394" y="3679311"/>
            <a:ext cx="8397857" cy="2143372"/>
          </a:xfrm>
          <a:prstGeom prst="rect">
            <a:avLst/>
          </a:prstGeom>
          <a:noFill/>
          <a:ln>
            <a:noFill/>
          </a:ln>
        </p:spPr>
        <p:txBody>
          <a:bodyPr anchorCtr="0" anchor="t" bIns="45700" lIns="91425" spcFirstLastPara="1" rIns="91425" wrap="square" tIns="45700">
            <a:noAutofit/>
          </a:bodyPr>
          <a:lstStyle>
            <a:lvl1pPr indent="-355600" lvl="0" marL="457200" algn="l">
              <a:lnSpc>
                <a:spcPct val="130000"/>
              </a:lnSpc>
              <a:spcBef>
                <a:spcPts val="300"/>
              </a:spcBef>
              <a:spcAft>
                <a:spcPts val="0"/>
              </a:spcAft>
              <a:buSzPts val="2000"/>
              <a:buChar char="◼"/>
              <a:defRPr sz="2000"/>
            </a:lvl1pPr>
            <a:lvl2pPr indent="-342900" lvl="1" marL="914400" algn="l">
              <a:lnSpc>
                <a:spcPct val="130000"/>
              </a:lnSpc>
              <a:spcBef>
                <a:spcPts val="300"/>
              </a:spcBef>
              <a:spcAft>
                <a:spcPts val="0"/>
              </a:spcAft>
              <a:buSzPts val="1800"/>
              <a:buChar char="▪"/>
              <a:defRPr sz="1800"/>
            </a:lvl2pPr>
            <a:lvl3pPr indent="-330200" lvl="2" marL="1371600" algn="l">
              <a:lnSpc>
                <a:spcPct val="130000"/>
              </a:lnSpc>
              <a:spcBef>
                <a:spcPts val="300"/>
              </a:spcBef>
              <a:spcAft>
                <a:spcPts val="0"/>
              </a:spcAft>
              <a:buSzPts val="1600"/>
              <a:buChar char="o"/>
              <a:defRPr sz="1600"/>
            </a:lvl3pPr>
            <a:lvl4pPr indent="-317500" lvl="3" marL="1828800" algn="l">
              <a:lnSpc>
                <a:spcPct val="130000"/>
              </a:lnSpc>
              <a:spcBef>
                <a:spcPts val="300"/>
              </a:spcBef>
              <a:spcAft>
                <a:spcPts val="0"/>
              </a:spcAft>
              <a:buSzPts val="1400"/>
              <a:buChar char="◼"/>
              <a:defRPr sz="1400"/>
            </a:lvl4pPr>
            <a:lvl5pPr indent="-304800" lvl="4" marL="2286000" algn="l">
              <a:lnSpc>
                <a:spcPct val="130000"/>
              </a:lnSpc>
              <a:spcBef>
                <a:spcPts val="30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51" name="Google Shape;51;p5"/>
          <p:cNvCxnSpPr/>
          <p:nvPr/>
        </p:nvCxnSpPr>
        <p:spPr>
          <a:xfrm>
            <a:off x="474595" y="976406"/>
            <a:ext cx="8397857" cy="0"/>
          </a:xfrm>
          <a:prstGeom prst="straightConnector1">
            <a:avLst/>
          </a:prstGeom>
          <a:noFill/>
          <a:ln cap="flat" cmpd="sng" w="25400">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 name="Shape 52"/>
        <p:cNvGrpSpPr/>
        <p:nvPr/>
      </p:nvGrpSpPr>
      <p:grpSpPr>
        <a:xfrm>
          <a:off x="0" y="0"/>
          <a:ext cx="0" cy="0"/>
          <a:chOff x="0" y="0"/>
          <a:chExt cx="0" cy="0"/>
        </a:xfrm>
      </p:grpSpPr>
      <p:sp>
        <p:nvSpPr>
          <p:cNvPr id="53" name="Google Shape;53;p6"/>
          <p:cNvSpPr/>
          <p:nvPr/>
        </p:nvSpPr>
        <p:spPr>
          <a:xfrm flipH="1" rot="10800000">
            <a:off x="474664" y="1027113"/>
            <a:ext cx="8383587" cy="61912"/>
          </a:xfrm>
          <a:prstGeom prst="rect">
            <a:avLst/>
          </a:prstGeom>
          <a:solidFill>
            <a:srgbClr val="7030A0">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54" name="Google Shape;54;p6"/>
          <p:cNvSpPr txBox="1"/>
          <p:nvPr>
            <p:ph idx="1" type="body"/>
          </p:nvPr>
        </p:nvSpPr>
        <p:spPr>
          <a:xfrm>
            <a:off x="474595" y="1159921"/>
            <a:ext cx="8397857" cy="5210233"/>
          </a:xfrm>
          <a:prstGeom prst="rect">
            <a:avLst/>
          </a:prstGeom>
          <a:noFill/>
          <a:ln>
            <a:noFill/>
          </a:ln>
        </p:spPr>
        <p:txBody>
          <a:bodyPr anchorCtr="0" anchor="t" bIns="45700" lIns="91425" spcFirstLastPara="1" rIns="91425" wrap="square" tIns="45700">
            <a:noAutofit/>
          </a:bodyPr>
          <a:lstStyle>
            <a:lvl1pPr indent="-355600" lvl="0" marL="457200" algn="l">
              <a:lnSpc>
                <a:spcPct val="130000"/>
              </a:lnSpc>
              <a:spcBef>
                <a:spcPts val="300"/>
              </a:spcBef>
              <a:spcAft>
                <a:spcPts val="0"/>
              </a:spcAft>
              <a:buSzPts val="2000"/>
              <a:buChar char="◼"/>
              <a:defRPr sz="2000"/>
            </a:lvl1pPr>
            <a:lvl2pPr indent="-342900" lvl="1" marL="914400" algn="l">
              <a:lnSpc>
                <a:spcPct val="130000"/>
              </a:lnSpc>
              <a:spcBef>
                <a:spcPts val="300"/>
              </a:spcBef>
              <a:spcAft>
                <a:spcPts val="0"/>
              </a:spcAft>
              <a:buSzPts val="1800"/>
              <a:buChar char="▪"/>
              <a:defRPr sz="1800"/>
            </a:lvl2pPr>
            <a:lvl3pPr indent="-330200" lvl="2" marL="1371600" algn="l">
              <a:lnSpc>
                <a:spcPct val="130000"/>
              </a:lnSpc>
              <a:spcBef>
                <a:spcPts val="300"/>
              </a:spcBef>
              <a:spcAft>
                <a:spcPts val="0"/>
              </a:spcAft>
              <a:buSzPts val="1600"/>
              <a:buChar char="o"/>
              <a:defRPr sz="1600"/>
            </a:lvl3pPr>
            <a:lvl4pPr indent="-317500" lvl="3" marL="1828800" algn="l">
              <a:lnSpc>
                <a:spcPct val="130000"/>
              </a:lnSpc>
              <a:spcBef>
                <a:spcPts val="300"/>
              </a:spcBef>
              <a:spcAft>
                <a:spcPts val="0"/>
              </a:spcAft>
              <a:buSzPts val="1400"/>
              <a:buChar char="◼"/>
              <a:defRPr sz="1400"/>
            </a:lvl4pPr>
            <a:lvl5pPr indent="-304800" lvl="4" marL="2286000" algn="l">
              <a:lnSpc>
                <a:spcPct val="130000"/>
              </a:lnSpc>
              <a:spcBef>
                <a:spcPts val="30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55" name="Google Shape;55;p6"/>
          <p:cNvPicPr preferRelativeResize="0"/>
          <p:nvPr/>
        </p:nvPicPr>
        <p:blipFill rotWithShape="1">
          <a:blip r:embed="rId2">
            <a:alphaModFix amt="20000"/>
          </a:blip>
          <a:srcRect b="0" l="0" r="0" t="0"/>
          <a:stretch/>
        </p:blipFill>
        <p:spPr>
          <a:xfrm>
            <a:off x="189283" y="366717"/>
            <a:ext cx="588145" cy="588145"/>
          </a:xfrm>
          <a:prstGeom prst="rect">
            <a:avLst/>
          </a:prstGeom>
          <a:noFill/>
          <a:ln>
            <a:noFill/>
          </a:ln>
        </p:spPr>
      </p:pic>
      <p:pic>
        <p:nvPicPr>
          <p:cNvPr id="56" name="Google Shape;56;p6"/>
          <p:cNvPicPr preferRelativeResize="0"/>
          <p:nvPr/>
        </p:nvPicPr>
        <p:blipFill rotWithShape="1">
          <a:blip r:embed="rId3">
            <a:alphaModFix amt="20000"/>
          </a:blip>
          <a:srcRect b="0" l="0" r="0" t="0"/>
          <a:stretch/>
        </p:blipFill>
        <p:spPr>
          <a:xfrm rot="2700000">
            <a:off x="744661" y="158777"/>
            <a:ext cx="415881" cy="415881"/>
          </a:xfrm>
          <a:prstGeom prst="rect">
            <a:avLst/>
          </a:prstGeom>
          <a:noFill/>
          <a:ln>
            <a:noFill/>
          </a:ln>
        </p:spPr>
      </p:pic>
      <p:sp>
        <p:nvSpPr>
          <p:cNvPr id="57" name="Google Shape;57;p6"/>
          <p:cNvSpPr txBox="1"/>
          <p:nvPr>
            <p:ph type="title"/>
          </p:nvPr>
        </p:nvSpPr>
        <p:spPr>
          <a:xfrm>
            <a:off x="1090246" y="366717"/>
            <a:ext cx="7767779" cy="64033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Imatge que conté Font, Gràfics, logotip, blanc&#10;&#10;Descripció generada automàticament" id="58" name="Google Shape;58;p6"/>
          <p:cNvPicPr preferRelativeResize="0"/>
          <p:nvPr/>
        </p:nvPicPr>
        <p:blipFill rotWithShape="1">
          <a:blip r:embed="rId4">
            <a:alphaModFix/>
          </a:blip>
          <a:srcRect b="0" l="0" r="0" t="0"/>
          <a:stretch/>
        </p:blipFill>
        <p:spPr>
          <a:xfrm>
            <a:off x="7341151" y="6539487"/>
            <a:ext cx="907100" cy="274950"/>
          </a:xfrm>
          <a:prstGeom prst="rect">
            <a:avLst/>
          </a:prstGeom>
          <a:noFill/>
          <a:ln>
            <a:noFill/>
          </a:ln>
        </p:spPr>
      </p:pic>
      <p:pic>
        <p:nvPicPr>
          <p:cNvPr id="59" name="Google Shape;59;p6"/>
          <p:cNvPicPr preferRelativeResize="0"/>
          <p:nvPr/>
        </p:nvPicPr>
        <p:blipFill rotWithShape="1">
          <a:blip r:embed="rId5">
            <a:alphaModFix amt="20000"/>
          </a:blip>
          <a:srcRect b="0" l="0" r="0" t="0"/>
          <a:stretch/>
        </p:blipFill>
        <p:spPr>
          <a:xfrm rot="8718243">
            <a:off x="7231658" y="6584561"/>
            <a:ext cx="218986" cy="194038"/>
          </a:xfrm>
          <a:prstGeom prst="rect">
            <a:avLst/>
          </a:prstGeom>
          <a:noFill/>
          <a:ln>
            <a:noFill/>
          </a:ln>
        </p:spPr>
      </p:pic>
      <p:cxnSp>
        <p:nvCxnSpPr>
          <p:cNvPr id="60" name="Google Shape;60;p6"/>
          <p:cNvCxnSpPr/>
          <p:nvPr/>
        </p:nvCxnSpPr>
        <p:spPr>
          <a:xfrm>
            <a:off x="457200" y="6463030"/>
            <a:ext cx="8305800" cy="1588"/>
          </a:xfrm>
          <a:prstGeom prst="straightConnector1">
            <a:avLst/>
          </a:prstGeom>
          <a:noFill/>
          <a:ln cap="flat" cmpd="sng" w="25400">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61" name="Shape 61"/>
        <p:cNvGrpSpPr/>
        <p:nvPr/>
      </p:nvGrpSpPr>
      <p:grpSpPr>
        <a:xfrm>
          <a:off x="0" y="0"/>
          <a:ext cx="0" cy="0"/>
          <a:chOff x="0" y="0"/>
          <a:chExt cx="0" cy="0"/>
        </a:xfrm>
      </p:grpSpPr>
      <p:sp>
        <p:nvSpPr>
          <p:cNvPr id="62" name="Google Shape;62;p7"/>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lnSpc>
                <a:spcPct val="130000"/>
              </a:lnSpc>
              <a:spcBef>
                <a:spcPts val="1800"/>
              </a:spcBef>
              <a:spcAft>
                <a:spcPts val="0"/>
              </a:spcAft>
              <a:buSzPts val="1800"/>
              <a:buNone/>
              <a:defRPr sz="1800"/>
            </a:lvl1pPr>
            <a:lvl2pPr lvl="1" algn="ctr">
              <a:lnSpc>
                <a:spcPct val="130000"/>
              </a:lnSpc>
              <a:spcBef>
                <a:spcPts val="600"/>
              </a:spcBef>
              <a:spcAft>
                <a:spcPts val="0"/>
              </a:spcAft>
              <a:buSzPts val="1500"/>
              <a:buNone/>
              <a:defRPr sz="1500"/>
            </a:lvl2pPr>
            <a:lvl3pPr lvl="2" algn="ctr">
              <a:lnSpc>
                <a:spcPct val="130000"/>
              </a:lnSpc>
              <a:spcBef>
                <a:spcPts val="600"/>
              </a:spcBef>
              <a:spcAft>
                <a:spcPts val="0"/>
              </a:spcAft>
              <a:buSzPts val="1350"/>
              <a:buNone/>
              <a:defRPr sz="1350"/>
            </a:lvl3pPr>
            <a:lvl4pPr lvl="3" algn="ctr">
              <a:lnSpc>
                <a:spcPct val="130000"/>
              </a:lnSpc>
              <a:spcBef>
                <a:spcPts val="600"/>
              </a:spcBef>
              <a:spcAft>
                <a:spcPts val="0"/>
              </a:spcAft>
              <a:buSzPts val="1200"/>
              <a:buNone/>
              <a:defRPr sz="1200"/>
            </a:lvl4pPr>
            <a:lvl5pPr lvl="4" algn="ctr">
              <a:lnSpc>
                <a:spcPct val="130000"/>
              </a:lnSpc>
              <a:spcBef>
                <a:spcPts val="600"/>
              </a:spcBef>
              <a:spcAft>
                <a:spcPts val="0"/>
              </a:spcAft>
              <a:buSzPts val="1200"/>
              <a:buNone/>
              <a:defRPr sz="1200"/>
            </a:lvl5pPr>
            <a:lvl6pPr lvl="5" algn="ctr">
              <a:lnSpc>
                <a:spcPct val="100000"/>
              </a:lnSpc>
              <a:spcBef>
                <a:spcPts val="240"/>
              </a:spcBef>
              <a:spcAft>
                <a:spcPts val="0"/>
              </a:spcAft>
              <a:buClr>
                <a:schemeClr val="dk1"/>
              </a:buClr>
              <a:buSzPts val="1200"/>
              <a:buNone/>
              <a:defRPr sz="1200"/>
            </a:lvl6pPr>
            <a:lvl7pPr lvl="6" algn="ctr">
              <a:lnSpc>
                <a:spcPct val="100000"/>
              </a:lnSpc>
              <a:spcBef>
                <a:spcPts val="240"/>
              </a:spcBef>
              <a:spcAft>
                <a:spcPts val="0"/>
              </a:spcAft>
              <a:buClr>
                <a:schemeClr val="dk1"/>
              </a:buClr>
              <a:buSzPts val="1200"/>
              <a:buNone/>
              <a:defRPr sz="1200"/>
            </a:lvl7pPr>
            <a:lvl8pPr lvl="7" algn="ctr">
              <a:lnSpc>
                <a:spcPct val="100000"/>
              </a:lnSpc>
              <a:spcBef>
                <a:spcPts val="240"/>
              </a:spcBef>
              <a:spcAft>
                <a:spcPts val="0"/>
              </a:spcAft>
              <a:buClr>
                <a:schemeClr val="dk1"/>
              </a:buClr>
              <a:buSzPts val="1200"/>
              <a:buNone/>
              <a:defRPr sz="1200"/>
            </a:lvl8pPr>
            <a:lvl9pPr lvl="8" algn="ctr">
              <a:lnSpc>
                <a:spcPct val="100000"/>
              </a:lnSpc>
              <a:spcBef>
                <a:spcPts val="240"/>
              </a:spcBef>
              <a:spcAft>
                <a:spcPts val="0"/>
              </a:spcAft>
              <a:buClr>
                <a:schemeClr val="dk1"/>
              </a:buClr>
              <a:buSzPts val="1200"/>
              <a:buNone/>
              <a:defRPr sz="1200"/>
            </a:lvl9pPr>
          </a:lstStyle>
          <a:p/>
        </p:txBody>
      </p:sp>
      <p:sp>
        <p:nvSpPr>
          <p:cNvPr id="64" name="Google Shape;64;p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65" name="Google Shape;65;p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66" name="Google Shape;66;p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ca-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67" name="Shape 67"/>
        <p:cNvGrpSpPr/>
        <p:nvPr/>
      </p:nvGrpSpPr>
      <p:grpSpPr>
        <a:xfrm>
          <a:off x="0" y="0"/>
          <a:ext cx="0" cy="0"/>
          <a:chOff x="0" y="0"/>
          <a:chExt cx="0" cy="0"/>
        </a:xfrm>
      </p:grpSpPr>
      <p:sp>
        <p:nvSpPr>
          <p:cNvPr id="68" name="Google Shape;68;p8"/>
          <p:cNvSpPr/>
          <p:nvPr/>
        </p:nvSpPr>
        <p:spPr>
          <a:xfrm flipH="1" rot="10800000">
            <a:off x="474664" y="1027113"/>
            <a:ext cx="8383587" cy="61912"/>
          </a:xfrm>
          <a:prstGeom prst="rect">
            <a:avLst/>
          </a:prstGeom>
          <a:solidFill>
            <a:srgbClr val="7030A0">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entury Gothic"/>
              <a:ea typeface="Century Gothic"/>
              <a:cs typeface="Century Gothic"/>
              <a:sym typeface="Century Gothic"/>
            </a:endParaRPr>
          </a:p>
        </p:txBody>
      </p:sp>
      <p:sp>
        <p:nvSpPr>
          <p:cNvPr id="69" name="Google Shape;69;p8"/>
          <p:cNvSpPr txBox="1"/>
          <p:nvPr>
            <p:ph idx="1" type="body"/>
          </p:nvPr>
        </p:nvSpPr>
        <p:spPr>
          <a:xfrm>
            <a:off x="474595" y="1159921"/>
            <a:ext cx="8383431" cy="5210233"/>
          </a:xfrm>
          <a:prstGeom prst="rect">
            <a:avLst/>
          </a:prstGeom>
          <a:noFill/>
          <a:ln>
            <a:noFill/>
          </a:ln>
        </p:spPr>
        <p:txBody>
          <a:bodyPr anchorCtr="0" anchor="ctr" bIns="45700" lIns="91425" spcFirstLastPara="1" rIns="91425" wrap="square" tIns="45700">
            <a:noAutofit/>
          </a:bodyPr>
          <a:lstStyle>
            <a:lvl1pPr indent="-381000" lvl="0" marL="457200" algn="l">
              <a:lnSpc>
                <a:spcPct val="130000"/>
              </a:lnSpc>
              <a:spcBef>
                <a:spcPts val="600"/>
              </a:spcBef>
              <a:spcAft>
                <a:spcPts val="0"/>
              </a:spcAft>
              <a:buSzPts val="2400"/>
              <a:buFont typeface="Century Gothic"/>
              <a:buAutoNum type="romanUcPeriod"/>
              <a:defRPr sz="2400"/>
            </a:lvl1pPr>
            <a:lvl2pPr indent="-355600" lvl="1" marL="914400" algn="l">
              <a:lnSpc>
                <a:spcPct val="130000"/>
              </a:lnSpc>
              <a:spcBef>
                <a:spcPts val="600"/>
              </a:spcBef>
              <a:spcAft>
                <a:spcPts val="0"/>
              </a:spcAft>
              <a:buSzPts val="2000"/>
              <a:buFont typeface="Century Gothic"/>
              <a:buAutoNum type="romanUcPeriod"/>
              <a:defRPr sz="2000"/>
            </a:lvl2pPr>
            <a:lvl3pPr indent="-342900" lvl="2" marL="1371600" algn="l">
              <a:lnSpc>
                <a:spcPct val="130000"/>
              </a:lnSpc>
              <a:spcBef>
                <a:spcPts val="600"/>
              </a:spcBef>
              <a:spcAft>
                <a:spcPts val="0"/>
              </a:spcAft>
              <a:buSzPts val="1800"/>
              <a:buFont typeface="Century Gothic"/>
              <a:buAutoNum type="romanUcPeriod"/>
              <a:defRPr sz="1800"/>
            </a:lvl3pPr>
            <a:lvl4pPr indent="-330200" lvl="3" marL="1828800" algn="l">
              <a:lnSpc>
                <a:spcPct val="130000"/>
              </a:lnSpc>
              <a:spcBef>
                <a:spcPts val="600"/>
              </a:spcBef>
              <a:spcAft>
                <a:spcPts val="0"/>
              </a:spcAft>
              <a:buSzPts val="1600"/>
              <a:buFont typeface="Century Gothic"/>
              <a:buAutoNum type="romanUcPeriod"/>
              <a:defRPr sz="1600"/>
            </a:lvl4pPr>
            <a:lvl5pPr indent="-317500" lvl="4" marL="2286000" algn="l">
              <a:lnSpc>
                <a:spcPct val="130000"/>
              </a:lnSpc>
              <a:spcBef>
                <a:spcPts val="600"/>
              </a:spcBef>
              <a:spcAft>
                <a:spcPts val="0"/>
              </a:spcAft>
              <a:buSzPts val="1400"/>
              <a:buFont typeface="Century Gothic"/>
              <a:buAutoNum type="romanUcPeriod"/>
              <a:defRPr sz="1400"/>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70" name="Google Shape;70;p8"/>
          <p:cNvPicPr preferRelativeResize="0"/>
          <p:nvPr/>
        </p:nvPicPr>
        <p:blipFill rotWithShape="1">
          <a:blip r:embed="rId2">
            <a:alphaModFix amt="20000"/>
          </a:blip>
          <a:srcRect b="0" l="0" r="0" t="0"/>
          <a:stretch/>
        </p:blipFill>
        <p:spPr>
          <a:xfrm>
            <a:off x="189283" y="366717"/>
            <a:ext cx="588145" cy="588145"/>
          </a:xfrm>
          <a:prstGeom prst="rect">
            <a:avLst/>
          </a:prstGeom>
          <a:noFill/>
          <a:ln>
            <a:noFill/>
          </a:ln>
        </p:spPr>
      </p:pic>
      <p:pic>
        <p:nvPicPr>
          <p:cNvPr id="71" name="Google Shape;71;p8"/>
          <p:cNvPicPr preferRelativeResize="0"/>
          <p:nvPr/>
        </p:nvPicPr>
        <p:blipFill rotWithShape="1">
          <a:blip r:embed="rId3">
            <a:alphaModFix amt="20000"/>
          </a:blip>
          <a:srcRect b="0" l="0" r="0" t="0"/>
          <a:stretch/>
        </p:blipFill>
        <p:spPr>
          <a:xfrm rot="2700000">
            <a:off x="744661" y="158777"/>
            <a:ext cx="415881" cy="415881"/>
          </a:xfrm>
          <a:prstGeom prst="rect">
            <a:avLst/>
          </a:prstGeom>
          <a:noFill/>
          <a:ln>
            <a:noFill/>
          </a:ln>
        </p:spPr>
      </p:pic>
      <p:pic>
        <p:nvPicPr>
          <p:cNvPr id="72" name="Google Shape;72;p8"/>
          <p:cNvPicPr preferRelativeResize="0"/>
          <p:nvPr/>
        </p:nvPicPr>
        <p:blipFill rotWithShape="1">
          <a:blip r:embed="rId4">
            <a:alphaModFix/>
          </a:blip>
          <a:srcRect b="0" l="0" r="0" t="0"/>
          <a:stretch/>
        </p:blipFill>
        <p:spPr>
          <a:xfrm>
            <a:off x="457201" y="6504318"/>
            <a:ext cx="967551" cy="308202"/>
          </a:xfrm>
          <a:prstGeom prst="rect">
            <a:avLst/>
          </a:prstGeom>
          <a:noFill/>
          <a:ln>
            <a:noFill/>
          </a:ln>
        </p:spPr>
      </p:pic>
      <p:pic>
        <p:nvPicPr>
          <p:cNvPr descr="Imatge que conté Font, Gràfics, logotip, blanc&#10;&#10;Descripció generada automàticament" id="73" name="Google Shape;73;p8"/>
          <p:cNvPicPr preferRelativeResize="0"/>
          <p:nvPr/>
        </p:nvPicPr>
        <p:blipFill rotWithShape="1">
          <a:blip r:embed="rId5">
            <a:alphaModFix/>
          </a:blip>
          <a:srcRect b="0" l="0" r="0" t="0"/>
          <a:stretch/>
        </p:blipFill>
        <p:spPr>
          <a:xfrm>
            <a:off x="7341151" y="6504318"/>
            <a:ext cx="907100" cy="274950"/>
          </a:xfrm>
          <a:prstGeom prst="rect">
            <a:avLst/>
          </a:prstGeom>
          <a:noFill/>
          <a:ln>
            <a:noFill/>
          </a:ln>
        </p:spPr>
      </p:pic>
      <p:sp>
        <p:nvSpPr>
          <p:cNvPr id="74" name="Google Shape;74;p8"/>
          <p:cNvSpPr txBox="1"/>
          <p:nvPr>
            <p:ph type="title"/>
          </p:nvPr>
        </p:nvSpPr>
        <p:spPr>
          <a:xfrm>
            <a:off x="1097119" y="366717"/>
            <a:ext cx="7388352" cy="64033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5" name="Google Shape;75;p8"/>
          <p:cNvPicPr preferRelativeResize="0"/>
          <p:nvPr/>
        </p:nvPicPr>
        <p:blipFill rotWithShape="1">
          <a:blip r:embed="rId6">
            <a:alphaModFix amt="20000"/>
          </a:blip>
          <a:srcRect b="0" l="0" r="0" t="0"/>
          <a:stretch/>
        </p:blipFill>
        <p:spPr>
          <a:xfrm rot="8718243">
            <a:off x="7231658" y="6549392"/>
            <a:ext cx="218986" cy="19403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914400"/>
            <a:ext cx="8305800" cy="11430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rgbClr val="7030A0"/>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accent1"/>
                </a:solidFill>
                <a:latin typeface="Calibri"/>
                <a:ea typeface="Calibri"/>
                <a:cs typeface="Calibri"/>
                <a:sym typeface="Calibri"/>
              </a:defRPr>
            </a:lvl9pPr>
          </a:lstStyle>
          <a:p/>
        </p:txBody>
      </p:sp>
      <p:sp>
        <p:nvSpPr>
          <p:cNvPr id="11" name="Google Shape;11;p1"/>
          <p:cNvSpPr txBox="1"/>
          <p:nvPr>
            <p:ph idx="1" type="body"/>
          </p:nvPr>
        </p:nvSpPr>
        <p:spPr>
          <a:xfrm>
            <a:off x="457200" y="2209800"/>
            <a:ext cx="8305800" cy="422433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30000"/>
              </a:lnSpc>
              <a:spcBef>
                <a:spcPts val="1800"/>
              </a:spcBef>
              <a:spcAft>
                <a:spcPts val="0"/>
              </a:spcAft>
              <a:buClr>
                <a:srgbClr val="7030A0"/>
              </a:buClr>
              <a:buSzPts val="2000"/>
              <a:buFont typeface="Noto Sans Symbols"/>
              <a:buChar char="◼"/>
              <a:defRPr b="0" i="0" sz="2000" u="none" cap="none" strike="noStrike">
                <a:solidFill>
                  <a:schemeClr val="dk1"/>
                </a:solidFill>
                <a:latin typeface="Avenir"/>
                <a:ea typeface="Avenir"/>
                <a:cs typeface="Avenir"/>
                <a:sym typeface="Avenir"/>
              </a:defRPr>
            </a:lvl1pPr>
            <a:lvl2pPr indent="-342900" lvl="1" marL="914400" marR="0" rtl="0" algn="l">
              <a:lnSpc>
                <a:spcPct val="130000"/>
              </a:lnSpc>
              <a:spcBef>
                <a:spcPts val="600"/>
              </a:spcBef>
              <a:spcAft>
                <a:spcPts val="0"/>
              </a:spcAft>
              <a:buClr>
                <a:schemeClr val="accent6"/>
              </a:buClr>
              <a:buSzPts val="1800"/>
              <a:buFont typeface="Noto Sans Symbols"/>
              <a:buChar char="▪"/>
              <a:defRPr b="0" i="0" sz="1800" u="none" cap="none" strike="noStrike">
                <a:solidFill>
                  <a:schemeClr val="dk2"/>
                </a:solidFill>
                <a:latin typeface="Avenir"/>
                <a:ea typeface="Avenir"/>
                <a:cs typeface="Avenir"/>
                <a:sym typeface="Avenir"/>
              </a:defRPr>
            </a:lvl2pPr>
            <a:lvl3pPr indent="-330200" lvl="2" marL="1371600" marR="0" rtl="0" algn="l">
              <a:lnSpc>
                <a:spcPct val="130000"/>
              </a:lnSpc>
              <a:spcBef>
                <a:spcPts val="600"/>
              </a:spcBef>
              <a:spcAft>
                <a:spcPts val="0"/>
              </a:spcAft>
              <a:buClr>
                <a:srgbClr val="7030A0"/>
              </a:buClr>
              <a:buSzPts val="1600"/>
              <a:buFont typeface="Courier New"/>
              <a:buChar char="o"/>
              <a:defRPr b="0" i="0" sz="1600" u="none" cap="none" strike="noStrike">
                <a:solidFill>
                  <a:schemeClr val="dk2"/>
                </a:solidFill>
                <a:latin typeface="Avenir"/>
                <a:ea typeface="Avenir"/>
                <a:cs typeface="Avenir"/>
                <a:sym typeface="Avenir"/>
              </a:defRPr>
            </a:lvl3pPr>
            <a:lvl4pPr indent="-317500" lvl="3" marL="1828800" marR="0" rtl="0" algn="l">
              <a:lnSpc>
                <a:spcPct val="130000"/>
              </a:lnSpc>
              <a:spcBef>
                <a:spcPts val="600"/>
              </a:spcBef>
              <a:spcAft>
                <a:spcPts val="0"/>
              </a:spcAft>
              <a:buClr>
                <a:srgbClr val="4D0000"/>
              </a:buClr>
              <a:buSzPts val="1400"/>
              <a:buFont typeface="Noto Sans Symbols"/>
              <a:buChar char="◼"/>
              <a:defRPr b="0" i="0" sz="1400" u="none" cap="none" strike="noStrike">
                <a:solidFill>
                  <a:schemeClr val="dk2"/>
                </a:solidFill>
                <a:latin typeface="Avenir"/>
                <a:ea typeface="Avenir"/>
                <a:cs typeface="Avenir"/>
                <a:sym typeface="Avenir"/>
              </a:defRPr>
            </a:lvl4pPr>
            <a:lvl5pPr indent="-304800" lvl="4" marL="2286000" marR="0" rtl="0" algn="l">
              <a:lnSpc>
                <a:spcPct val="130000"/>
              </a:lnSpc>
              <a:spcBef>
                <a:spcPts val="600"/>
              </a:spcBef>
              <a:spcAft>
                <a:spcPts val="0"/>
              </a:spcAft>
              <a:buClr>
                <a:srgbClr val="7030A0"/>
              </a:buClr>
              <a:buSzPts val="1200"/>
              <a:buFont typeface="Noto Sans Symbols"/>
              <a:buChar char="▪"/>
              <a:defRPr b="0" i="0" sz="1200" u="none" cap="none" strike="noStrike">
                <a:solidFill>
                  <a:schemeClr val="dk2"/>
                </a:solidFill>
                <a:latin typeface="Avenir"/>
                <a:ea typeface="Avenir"/>
                <a:cs typeface="Avenir"/>
                <a:sym typeface="Avenir"/>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2" name="Google Shape;12;p1"/>
          <p:cNvSpPr txBox="1"/>
          <p:nvPr/>
        </p:nvSpPr>
        <p:spPr>
          <a:xfrm>
            <a:off x="8061326" y="6531168"/>
            <a:ext cx="70167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ca-E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34.jpg"/><Relationship Id="rId5" Type="http://schemas.openxmlformats.org/officeDocument/2006/relationships/hyperlink" Target="https://youtu.be/zSUG5iQniSc"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46.jpg"/><Relationship Id="rId5" Type="http://schemas.openxmlformats.org/officeDocument/2006/relationships/hyperlink" Target="https://youtu.be/9IAfqFGM56w?t=153" TargetMode="External"/><Relationship Id="rId6" Type="http://schemas.openxmlformats.org/officeDocument/2006/relationships/hyperlink" Target="https://youtu.be/9IAfqFGM56w?t=15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youtu.be/9IAfqFGM56w?t=153" TargetMode="External"/><Relationship Id="rId4" Type="http://schemas.openxmlformats.org/officeDocument/2006/relationships/hyperlink" Target="https://youtu.be/ednwKwSu7dw" TargetMode="External"/><Relationship Id="rId5" Type="http://schemas.openxmlformats.org/officeDocument/2006/relationships/image" Target="../media/image13.png"/><Relationship Id="rId6" Type="http://schemas.openxmlformats.org/officeDocument/2006/relationships/image" Target="../media/image4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50.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0.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37.png"/><Relationship Id="rId6" Type="http://schemas.openxmlformats.org/officeDocument/2006/relationships/image" Target="../media/image55.png"/><Relationship Id="rId7"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59.png"/><Relationship Id="rId5"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27.png"/><Relationship Id="rId5" Type="http://schemas.openxmlformats.org/officeDocument/2006/relationships/image" Target="../media/image41.png"/><Relationship Id="rId6" Type="http://schemas.openxmlformats.org/officeDocument/2006/relationships/image" Target="../media/image12.png"/><Relationship Id="rId7"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0.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56.jpg"/><Relationship Id="rId5" Type="http://schemas.openxmlformats.org/officeDocument/2006/relationships/image" Target="../media/image4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5.jpg"/><Relationship Id="rId4" Type="http://schemas.openxmlformats.org/officeDocument/2006/relationships/image" Target="../media/image58.png"/><Relationship Id="rId5" Type="http://schemas.openxmlformats.org/officeDocument/2006/relationships/image" Target="../media/image5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5.jpg"/><Relationship Id="rId4" Type="http://schemas.openxmlformats.org/officeDocument/2006/relationships/image" Target="../media/image66.png"/><Relationship Id="rId5" Type="http://schemas.openxmlformats.org/officeDocument/2006/relationships/image" Target="../media/image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0.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9"/>
          <p:cNvSpPr txBox="1"/>
          <p:nvPr>
            <p:ph type="ctrTitle"/>
          </p:nvPr>
        </p:nvSpPr>
        <p:spPr>
          <a:xfrm>
            <a:off x="1794838" y="1287200"/>
            <a:ext cx="7061395" cy="2440412"/>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50000"/>
              </a:lnSpc>
              <a:spcBef>
                <a:spcPts val="0"/>
              </a:spcBef>
              <a:spcAft>
                <a:spcPts val="0"/>
              </a:spcAft>
              <a:buClr>
                <a:srgbClr val="595959"/>
              </a:buClr>
              <a:buSzPct val="100000"/>
              <a:buFont typeface="Avenir"/>
              <a:buNone/>
            </a:pPr>
            <a:r>
              <a:rPr lang="ca-ES" sz="2700">
                <a:solidFill>
                  <a:srgbClr val="595959"/>
                </a:solidFill>
              </a:rPr>
              <a:t>Experiència amb una situació d’aprenentatge</a:t>
            </a:r>
            <a:br>
              <a:rPr lang="ca-ES" sz="3600"/>
            </a:br>
            <a:r>
              <a:rPr lang="ca-ES" sz="3600"/>
              <a:t>Quin cadenat és més segur?</a:t>
            </a:r>
            <a:br>
              <a:rPr lang="ca-ES" sz="3600"/>
            </a:br>
            <a:r>
              <a:rPr lang="ca-ES" sz="2700">
                <a:solidFill>
                  <a:srgbClr val="595959"/>
                </a:solidFill>
              </a:rPr>
              <a:t>Curs 2023-24</a:t>
            </a:r>
            <a:endParaRPr sz="3600"/>
          </a:p>
        </p:txBody>
      </p:sp>
      <p:pic>
        <p:nvPicPr>
          <p:cNvPr id="82" name="Google Shape;82;p9"/>
          <p:cNvPicPr preferRelativeResize="0"/>
          <p:nvPr/>
        </p:nvPicPr>
        <p:blipFill rotWithShape="1">
          <a:blip r:embed="rId3">
            <a:alphaModFix/>
          </a:blip>
          <a:srcRect b="82560" l="0" r="0" t="0"/>
          <a:stretch/>
        </p:blipFill>
        <p:spPr>
          <a:xfrm>
            <a:off x="3543301" y="3914319"/>
            <a:ext cx="3786188" cy="23468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sp>
        <p:nvSpPr>
          <p:cNvPr id="178" name="Google Shape;178;p18"/>
          <p:cNvSpPr txBox="1"/>
          <p:nvPr/>
        </p:nvSpPr>
        <p:spPr>
          <a:xfrm>
            <a:off x="528983" y="1290357"/>
            <a:ext cx="4757392" cy="369332"/>
          </a:xfrm>
          <a:prstGeom prst="rect">
            <a:avLst/>
          </a:prstGeom>
          <a:solidFill>
            <a:srgbClr val="E0E0E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ca-ES" sz="1800" u="none" cap="none" strike="noStrike">
                <a:solidFill>
                  <a:srgbClr val="000000"/>
                </a:solidFill>
                <a:latin typeface="Arial"/>
                <a:ea typeface="Arial"/>
                <a:cs typeface="Arial"/>
                <a:sym typeface="Arial"/>
              </a:rPr>
              <a:t>Cadenat 1: </a:t>
            </a:r>
            <a:r>
              <a:rPr b="0" i="0" lang="ca-ES" sz="1800" u="none" cap="none" strike="noStrike">
                <a:solidFill>
                  <a:srgbClr val="000000"/>
                </a:solidFill>
                <a:latin typeface="Arial"/>
                <a:ea typeface="Arial"/>
                <a:cs typeface="Arial"/>
                <a:sym typeface="Arial"/>
              </a:rPr>
              <a:t>Cadenat de numeració de ruleta</a:t>
            </a:r>
            <a:endParaRPr b="0" i="0" sz="1400" u="none" cap="none" strike="noStrike">
              <a:solidFill>
                <a:srgbClr val="000000"/>
              </a:solidFill>
              <a:latin typeface="Arial"/>
              <a:ea typeface="Arial"/>
              <a:cs typeface="Arial"/>
              <a:sym typeface="Arial"/>
            </a:endParaRPr>
          </a:p>
        </p:txBody>
      </p:sp>
      <p:sp>
        <p:nvSpPr>
          <p:cNvPr id="179" name="Google Shape;179;p18"/>
          <p:cNvSpPr/>
          <p:nvPr/>
        </p:nvSpPr>
        <p:spPr>
          <a:xfrm>
            <a:off x="6672262" y="2329449"/>
            <a:ext cx="1671638" cy="2199102"/>
          </a:xfrm>
          <a:custGeom>
            <a:rect b="b" l="l" r="r" t="t"/>
            <a:pathLst>
              <a:path extrusionOk="0" h="2782816" w="2539776">
                <a:moveTo>
                  <a:pt x="0" y="0"/>
                </a:moveTo>
                <a:lnTo>
                  <a:pt x="2539776" y="0"/>
                </a:lnTo>
                <a:lnTo>
                  <a:pt x="2539776" y="2782816"/>
                </a:lnTo>
                <a:lnTo>
                  <a:pt x="0" y="2782816"/>
                </a:lnTo>
                <a:lnTo>
                  <a:pt x="0" y="0"/>
                </a:lnTo>
                <a:close/>
              </a:path>
            </a:pathLst>
          </a:custGeom>
          <a:blipFill rotWithShape="1">
            <a:blip r:embed="rId3">
              <a:alphaModFix/>
            </a:blip>
            <a:stretch>
              <a:fillRect b="-3439" l="-3613" r="-78247" t="-1523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80" name="Google Shape;180;p18"/>
          <p:cNvSpPr txBox="1"/>
          <p:nvPr>
            <p:ph idx="1" type="body"/>
          </p:nvPr>
        </p:nvSpPr>
        <p:spPr>
          <a:xfrm>
            <a:off x="528983" y="1844261"/>
            <a:ext cx="4757392" cy="4299363"/>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1800"/>
              <a:buChar char="◼"/>
            </a:pPr>
            <a:r>
              <a:rPr lang="ca-ES" sz="1800"/>
              <a:t>Es pot escollir qualsevol contrasenya de 4 nombres.</a:t>
            </a:r>
            <a:endParaRPr/>
          </a:p>
          <a:p>
            <a:pPr indent="-228600" lvl="0" marL="228600" rtl="0" algn="l">
              <a:lnSpc>
                <a:spcPct val="130000"/>
              </a:lnSpc>
              <a:spcBef>
                <a:spcPts val="600"/>
              </a:spcBef>
              <a:spcAft>
                <a:spcPts val="0"/>
              </a:spcAft>
              <a:buSzPts val="1800"/>
              <a:buChar char="◼"/>
            </a:pPr>
            <a:r>
              <a:rPr lang="ca-ES" sz="1800"/>
              <a:t>Les caselles són discos que giren, amb 10 nombres compresos del 0 al 9.</a:t>
            </a:r>
            <a:endParaRPr/>
          </a:p>
          <a:p>
            <a:pPr indent="-228600" lvl="0" marL="228600" rtl="0" algn="l">
              <a:lnSpc>
                <a:spcPct val="130000"/>
              </a:lnSpc>
              <a:spcBef>
                <a:spcPts val="600"/>
              </a:spcBef>
              <a:spcAft>
                <a:spcPts val="0"/>
              </a:spcAft>
              <a:buSzPts val="1800"/>
              <a:buChar char="◼"/>
            </a:pPr>
            <a:r>
              <a:rPr lang="ca-ES" sz="1800"/>
              <a:t>Els elements o nombres es poden repetir.</a:t>
            </a:r>
            <a:endParaRPr/>
          </a:p>
          <a:p>
            <a:pPr indent="-228600" lvl="0" marL="228600" rtl="0" algn="l">
              <a:lnSpc>
                <a:spcPct val="130000"/>
              </a:lnSpc>
              <a:spcBef>
                <a:spcPts val="600"/>
              </a:spcBef>
              <a:spcAft>
                <a:spcPts val="0"/>
              </a:spcAft>
              <a:buSzPts val="1800"/>
              <a:buChar char="◼"/>
            </a:pPr>
            <a:r>
              <a:rPr lang="ca-ES" sz="1800"/>
              <a:t>Per poder obrir el cadenat, cal que es moguin els discos de manera que la contrasenya aparegui correctament situada en cadascuna de les 4 caselles. </a:t>
            </a:r>
            <a:endParaRPr/>
          </a:p>
          <a:p>
            <a:pPr indent="-114300" lvl="0" marL="228600" rtl="0" algn="l">
              <a:lnSpc>
                <a:spcPct val="130000"/>
              </a:lnSpc>
              <a:spcBef>
                <a:spcPts val="600"/>
              </a:spcBef>
              <a:spcAft>
                <a:spcPts val="0"/>
              </a:spcAft>
              <a:buSzPts val="1800"/>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sp>
        <p:nvSpPr>
          <p:cNvPr id="186" name="Google Shape;186;p19"/>
          <p:cNvSpPr txBox="1"/>
          <p:nvPr>
            <p:ph idx="1" type="body"/>
          </p:nvPr>
        </p:nvSpPr>
        <p:spPr>
          <a:xfrm>
            <a:off x="528983" y="1844261"/>
            <a:ext cx="4757392" cy="4299363"/>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Clr>
                <a:srgbClr val="595959"/>
              </a:buClr>
              <a:buSzPts val="1800"/>
              <a:buChar char="◼"/>
            </a:pPr>
            <a:r>
              <a:rPr lang="ca-ES" sz="1800"/>
              <a:t>Es pot escollir una contrasenya de 3 xifres.</a:t>
            </a:r>
            <a:endParaRPr/>
          </a:p>
          <a:p>
            <a:pPr indent="-228600" lvl="0" marL="228600" rtl="0" algn="l">
              <a:lnSpc>
                <a:spcPct val="130000"/>
              </a:lnSpc>
              <a:spcBef>
                <a:spcPts val="600"/>
              </a:spcBef>
              <a:spcAft>
                <a:spcPts val="0"/>
              </a:spcAft>
              <a:buClr>
                <a:srgbClr val="595959"/>
              </a:buClr>
              <a:buSzPts val="1800"/>
              <a:buChar char="◼"/>
            </a:pPr>
            <a:r>
              <a:rPr lang="ca-ES" sz="1800"/>
              <a:t>El cadenat no detecta l’ordre amb el que polsem les xifres.</a:t>
            </a:r>
            <a:endParaRPr/>
          </a:p>
          <a:p>
            <a:pPr indent="-228600" lvl="0" marL="228600" rtl="0" algn="l">
              <a:lnSpc>
                <a:spcPct val="130000"/>
              </a:lnSpc>
              <a:spcBef>
                <a:spcPts val="600"/>
              </a:spcBef>
              <a:spcAft>
                <a:spcPts val="0"/>
              </a:spcAft>
              <a:buClr>
                <a:srgbClr val="595959"/>
              </a:buClr>
              <a:buSzPts val="1800"/>
              <a:buChar char="◼"/>
            </a:pPr>
            <a:r>
              <a:rPr lang="ca-ES" sz="1800"/>
              <a:t>Per obrir-lo s’ha de desplaçar la pestanya inferior.</a:t>
            </a:r>
            <a:endParaRPr/>
          </a:p>
          <a:p>
            <a:pPr indent="-114300" lvl="0" marL="228600" rtl="0" algn="l">
              <a:lnSpc>
                <a:spcPct val="130000"/>
              </a:lnSpc>
              <a:spcBef>
                <a:spcPts val="600"/>
              </a:spcBef>
              <a:spcAft>
                <a:spcPts val="0"/>
              </a:spcAft>
              <a:buSzPts val="1800"/>
              <a:buNone/>
            </a:pPr>
            <a:r>
              <a:t/>
            </a:r>
            <a:endParaRPr sz="1800"/>
          </a:p>
          <a:p>
            <a:pPr indent="-114300" lvl="0" marL="228600" rtl="0" algn="l">
              <a:lnSpc>
                <a:spcPct val="130000"/>
              </a:lnSpc>
              <a:spcBef>
                <a:spcPts val="600"/>
              </a:spcBef>
              <a:spcAft>
                <a:spcPts val="0"/>
              </a:spcAft>
              <a:buSzPts val="1800"/>
              <a:buNone/>
            </a:pPr>
            <a:r>
              <a:t/>
            </a:r>
            <a:endParaRPr sz="1800"/>
          </a:p>
        </p:txBody>
      </p:sp>
      <p:sp>
        <p:nvSpPr>
          <p:cNvPr id="187" name="Google Shape;187;p19"/>
          <p:cNvSpPr txBox="1"/>
          <p:nvPr/>
        </p:nvSpPr>
        <p:spPr>
          <a:xfrm>
            <a:off x="528983" y="1305698"/>
            <a:ext cx="4757392" cy="369332"/>
          </a:xfrm>
          <a:prstGeom prst="rect">
            <a:avLst/>
          </a:prstGeom>
          <a:solidFill>
            <a:srgbClr val="FFAAAA"/>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ca-ES" sz="1800" u="none" cap="none" strike="noStrike">
                <a:solidFill>
                  <a:srgbClr val="000000"/>
                </a:solidFill>
                <a:latin typeface="Avenir"/>
                <a:ea typeface="Avenir"/>
                <a:cs typeface="Avenir"/>
                <a:sym typeface="Avenir"/>
              </a:rPr>
              <a:t>Cadenat 2: </a:t>
            </a:r>
            <a:r>
              <a:rPr i="0" lang="ca-ES" sz="1800" u="none" cap="none" strike="noStrike">
                <a:solidFill>
                  <a:srgbClr val="000000"/>
                </a:solidFill>
                <a:latin typeface="Avenir"/>
                <a:ea typeface="Avenir"/>
                <a:cs typeface="Avenir"/>
                <a:sym typeface="Avenir"/>
              </a:rPr>
              <a:t>Cadenat polsador</a:t>
            </a:r>
            <a:endParaRPr i="0" sz="1400" u="none" cap="none" strike="noStrike">
              <a:solidFill>
                <a:srgbClr val="000000"/>
              </a:solidFill>
              <a:latin typeface="Avenir"/>
              <a:ea typeface="Avenir"/>
              <a:cs typeface="Avenir"/>
              <a:sym typeface="Avenir"/>
            </a:endParaRPr>
          </a:p>
        </p:txBody>
      </p:sp>
      <p:sp>
        <p:nvSpPr>
          <p:cNvPr id="188" name="Google Shape;188;p19"/>
          <p:cNvSpPr/>
          <p:nvPr/>
        </p:nvSpPr>
        <p:spPr>
          <a:xfrm>
            <a:off x="6308458" y="2338174"/>
            <a:ext cx="2187658" cy="2181651"/>
          </a:xfrm>
          <a:custGeom>
            <a:rect b="b" l="l" r="r" t="t"/>
            <a:pathLst>
              <a:path extrusionOk="0" h="3573952" w="3573952">
                <a:moveTo>
                  <a:pt x="0" y="0"/>
                </a:moveTo>
                <a:lnTo>
                  <a:pt x="3573951" y="0"/>
                </a:lnTo>
                <a:lnTo>
                  <a:pt x="3573951" y="3573951"/>
                </a:lnTo>
                <a:lnTo>
                  <a:pt x="0" y="357395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pic>
        <p:nvPicPr>
          <p:cNvPr id="189" name="Google Shape;189;p19" title="Chinese Push Button Padlock decoded"/>
          <p:cNvPicPr preferRelativeResize="0"/>
          <p:nvPr/>
        </p:nvPicPr>
        <p:blipFill rotWithShape="1">
          <a:blip r:embed="rId4">
            <a:alphaModFix/>
          </a:blip>
          <a:srcRect b="0" l="0" r="0" t="0"/>
          <a:stretch/>
        </p:blipFill>
        <p:spPr>
          <a:xfrm>
            <a:off x="909244" y="4499412"/>
            <a:ext cx="3258782" cy="2026656"/>
          </a:xfrm>
          <a:prstGeom prst="rect">
            <a:avLst/>
          </a:prstGeom>
          <a:noFill/>
          <a:ln>
            <a:noFill/>
          </a:ln>
        </p:spPr>
      </p:pic>
      <p:sp>
        <p:nvSpPr>
          <p:cNvPr id="190" name="Google Shape;190;p19"/>
          <p:cNvSpPr txBox="1"/>
          <p:nvPr/>
        </p:nvSpPr>
        <p:spPr>
          <a:xfrm>
            <a:off x="4358474" y="6150175"/>
            <a:ext cx="34668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ca-ES" sz="1700" u="sng" cap="none" strike="noStrike">
                <a:solidFill>
                  <a:srgbClr val="CC4125"/>
                </a:solidFill>
                <a:latin typeface="Arial"/>
                <a:ea typeface="Arial"/>
                <a:cs typeface="Arial"/>
                <a:sym typeface="Arial"/>
                <a:hlinkClick r:id="rId5">
                  <a:extLst>
                    <a:ext uri="{A12FA001-AC4F-418D-AE19-62706E023703}">
                      <ahyp:hlinkClr val="tx"/>
                    </a:ext>
                  </a:extLst>
                </a:hlinkClick>
              </a:rPr>
              <a:t>https://youtu.be/zSUG5iQniSc</a:t>
            </a:r>
            <a:endParaRPr b="0" i="0" sz="1700" u="none" cap="none" strike="noStrike">
              <a:solidFill>
                <a:srgbClr val="CC4125"/>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sp>
        <p:nvSpPr>
          <p:cNvPr id="196" name="Google Shape;196;p20"/>
          <p:cNvSpPr txBox="1"/>
          <p:nvPr>
            <p:ph idx="1" type="body"/>
          </p:nvPr>
        </p:nvSpPr>
        <p:spPr>
          <a:xfrm>
            <a:off x="528983" y="1844261"/>
            <a:ext cx="4757392" cy="4299363"/>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Clr>
                <a:srgbClr val="595959"/>
              </a:buClr>
              <a:buSzPts val="1800"/>
              <a:buChar char="◼"/>
            </a:pPr>
            <a:r>
              <a:rPr lang="ca-ES" sz="1800"/>
              <a:t>Es pot escollir qualsevol contrasenya amb paraules de 5 lletres.</a:t>
            </a:r>
            <a:endParaRPr/>
          </a:p>
          <a:p>
            <a:pPr indent="-228600" lvl="0" marL="228600" rtl="0" algn="l">
              <a:lnSpc>
                <a:spcPct val="130000"/>
              </a:lnSpc>
              <a:spcBef>
                <a:spcPts val="600"/>
              </a:spcBef>
              <a:spcAft>
                <a:spcPts val="0"/>
              </a:spcAft>
              <a:buClr>
                <a:srgbClr val="595959"/>
              </a:buClr>
              <a:buSzPts val="1800"/>
              <a:buChar char="◼"/>
            </a:pPr>
            <a:r>
              <a:rPr lang="ca-ES" sz="1800"/>
              <a:t>Només hi ha disponibles 10 lletres a cada disc.</a:t>
            </a:r>
            <a:endParaRPr/>
          </a:p>
          <a:p>
            <a:pPr indent="-228600" lvl="0" marL="228600" rtl="0" algn="l">
              <a:lnSpc>
                <a:spcPct val="130000"/>
              </a:lnSpc>
              <a:spcBef>
                <a:spcPts val="600"/>
              </a:spcBef>
              <a:spcAft>
                <a:spcPts val="0"/>
              </a:spcAft>
              <a:buClr>
                <a:srgbClr val="595959"/>
              </a:buClr>
              <a:buSzPts val="1800"/>
              <a:buChar char="◼"/>
            </a:pPr>
            <a:r>
              <a:rPr lang="ca-ES" sz="1800"/>
              <a:t>El cadenat no té manera de comprovar si la paraula introduïda té sentit o no. Per tant, la contrasenya pot ser una paraula sense sentit.</a:t>
            </a:r>
            <a:endParaRPr/>
          </a:p>
          <a:p>
            <a:pPr indent="-228600" lvl="0" marL="228600" rtl="0" algn="l">
              <a:lnSpc>
                <a:spcPct val="130000"/>
              </a:lnSpc>
              <a:spcBef>
                <a:spcPts val="600"/>
              </a:spcBef>
              <a:spcAft>
                <a:spcPts val="0"/>
              </a:spcAft>
              <a:buClr>
                <a:srgbClr val="595959"/>
              </a:buClr>
              <a:buSzPts val="1800"/>
              <a:buChar char="◼"/>
            </a:pPr>
            <a:r>
              <a:rPr lang="ca-ES" sz="1800"/>
              <a:t>Hi ha lletres repetides als diferents discos.</a:t>
            </a:r>
            <a:endParaRPr/>
          </a:p>
          <a:p>
            <a:pPr indent="-228600" lvl="0" marL="228600" rtl="0" algn="l">
              <a:lnSpc>
                <a:spcPct val="130000"/>
              </a:lnSpc>
              <a:spcBef>
                <a:spcPts val="600"/>
              </a:spcBef>
              <a:spcAft>
                <a:spcPts val="0"/>
              </a:spcAft>
              <a:buClr>
                <a:srgbClr val="595959"/>
              </a:buClr>
              <a:buSzPts val="1800"/>
              <a:buChar char="◼"/>
            </a:pPr>
            <a:r>
              <a:rPr lang="ca-ES" sz="1800"/>
              <a:t>Per obrir-lo cal que es moguin els discos de manera que la contrasenya aparegui en la posició contigua a la pestanya.</a:t>
            </a:r>
            <a:endParaRPr/>
          </a:p>
          <a:p>
            <a:pPr indent="-114300" lvl="0" marL="228600" rtl="0" algn="l">
              <a:lnSpc>
                <a:spcPct val="130000"/>
              </a:lnSpc>
              <a:spcBef>
                <a:spcPts val="600"/>
              </a:spcBef>
              <a:spcAft>
                <a:spcPts val="0"/>
              </a:spcAft>
              <a:buSzPts val="1800"/>
              <a:buNone/>
            </a:pPr>
            <a:r>
              <a:t/>
            </a:r>
            <a:endParaRPr sz="1800"/>
          </a:p>
        </p:txBody>
      </p:sp>
      <p:sp>
        <p:nvSpPr>
          <p:cNvPr id="197" name="Google Shape;197;p20"/>
          <p:cNvSpPr txBox="1"/>
          <p:nvPr/>
        </p:nvSpPr>
        <p:spPr>
          <a:xfrm>
            <a:off x="474595" y="1391300"/>
            <a:ext cx="4811780" cy="369332"/>
          </a:xfrm>
          <a:prstGeom prst="rect">
            <a:avLst/>
          </a:prstGeom>
          <a:solidFill>
            <a:srgbClr val="30A034">
              <a:alpha val="14510"/>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ca-ES" sz="1800" u="none" cap="none" strike="noStrike">
                <a:solidFill>
                  <a:srgbClr val="000000"/>
                </a:solidFill>
                <a:latin typeface="Avenir"/>
                <a:ea typeface="Avenir"/>
                <a:cs typeface="Avenir"/>
                <a:sym typeface="Avenir"/>
              </a:rPr>
              <a:t>Cadenat </a:t>
            </a:r>
            <a:r>
              <a:rPr b="1" lang="ca-ES" sz="1800">
                <a:latin typeface="Avenir"/>
                <a:ea typeface="Avenir"/>
                <a:cs typeface="Avenir"/>
                <a:sym typeface="Avenir"/>
              </a:rPr>
              <a:t>3</a:t>
            </a:r>
            <a:r>
              <a:rPr b="1" i="0" lang="ca-ES" sz="1800" u="none" cap="none" strike="noStrike">
                <a:solidFill>
                  <a:srgbClr val="000000"/>
                </a:solidFill>
                <a:latin typeface="Avenir"/>
                <a:ea typeface="Avenir"/>
                <a:cs typeface="Avenir"/>
                <a:sym typeface="Avenir"/>
              </a:rPr>
              <a:t>: </a:t>
            </a:r>
            <a:r>
              <a:rPr i="0" lang="ca-ES" sz="1800" u="none" cap="none" strike="noStrike">
                <a:solidFill>
                  <a:srgbClr val="000000"/>
                </a:solidFill>
                <a:latin typeface="Avenir"/>
                <a:ea typeface="Avenir"/>
                <a:cs typeface="Avenir"/>
                <a:sym typeface="Avenir"/>
              </a:rPr>
              <a:t>Cadenat de paraules</a:t>
            </a:r>
            <a:endParaRPr i="0" sz="1400" u="none" cap="none" strike="noStrike">
              <a:solidFill>
                <a:srgbClr val="000000"/>
              </a:solidFill>
              <a:latin typeface="Avenir"/>
              <a:ea typeface="Avenir"/>
              <a:cs typeface="Avenir"/>
              <a:sym typeface="Avenir"/>
            </a:endParaRPr>
          </a:p>
        </p:txBody>
      </p:sp>
      <p:sp>
        <p:nvSpPr>
          <p:cNvPr id="198" name="Google Shape;198;p20"/>
          <p:cNvSpPr/>
          <p:nvPr/>
        </p:nvSpPr>
        <p:spPr>
          <a:xfrm>
            <a:off x="6418738" y="2400192"/>
            <a:ext cx="2106586" cy="2444227"/>
          </a:xfrm>
          <a:custGeom>
            <a:rect b="b" l="l" r="r" t="t"/>
            <a:pathLst>
              <a:path extrusionOk="0" h="2936009" w="2936009">
                <a:moveTo>
                  <a:pt x="0" y="0"/>
                </a:moveTo>
                <a:lnTo>
                  <a:pt x="2936009" y="0"/>
                </a:lnTo>
                <a:lnTo>
                  <a:pt x="2936009" y="2936010"/>
                </a:lnTo>
                <a:lnTo>
                  <a:pt x="0" y="29360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1"/>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sp>
        <p:nvSpPr>
          <p:cNvPr id="204" name="Google Shape;204;p21"/>
          <p:cNvSpPr txBox="1"/>
          <p:nvPr>
            <p:ph idx="1" type="body"/>
          </p:nvPr>
        </p:nvSpPr>
        <p:spPr>
          <a:xfrm>
            <a:off x="528983" y="1558507"/>
            <a:ext cx="4757392" cy="4299363"/>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Clr>
                <a:srgbClr val="595959"/>
              </a:buClr>
              <a:buSzPts val="1800"/>
              <a:buChar char="◼"/>
            </a:pPr>
            <a:r>
              <a:rPr lang="ca-ES" sz="1800"/>
              <a:t>Es pot escollir qualsevol contrasenya de 4 direccions (dalt, baix, dreta, esquerra)</a:t>
            </a:r>
            <a:endParaRPr/>
          </a:p>
          <a:p>
            <a:pPr indent="-228600" lvl="0" marL="228600" rtl="0" algn="l">
              <a:lnSpc>
                <a:spcPct val="130000"/>
              </a:lnSpc>
              <a:spcBef>
                <a:spcPts val="600"/>
              </a:spcBef>
              <a:spcAft>
                <a:spcPts val="0"/>
              </a:spcAft>
              <a:buClr>
                <a:srgbClr val="595959"/>
              </a:buClr>
              <a:buSzPts val="1800"/>
              <a:buChar char="◼"/>
            </a:pPr>
            <a:r>
              <a:rPr lang="ca-ES" sz="1800"/>
              <a:t>Una contrasenya pot tenir elements repetits.</a:t>
            </a:r>
            <a:endParaRPr/>
          </a:p>
          <a:p>
            <a:pPr indent="-228600" lvl="0" marL="228600" rtl="0" algn="l">
              <a:lnSpc>
                <a:spcPct val="130000"/>
              </a:lnSpc>
              <a:spcBef>
                <a:spcPts val="600"/>
              </a:spcBef>
              <a:spcAft>
                <a:spcPts val="0"/>
              </a:spcAft>
              <a:buClr>
                <a:srgbClr val="595959"/>
              </a:buClr>
              <a:buSzPts val="1800"/>
              <a:buChar char="◼"/>
            </a:pPr>
            <a:r>
              <a:rPr lang="ca-ES" sz="1800"/>
              <a:t>Per introduir una nova contrasenya s’ha de pressionar 2 vegades contra el cadenat.</a:t>
            </a:r>
            <a:endParaRPr/>
          </a:p>
          <a:p>
            <a:pPr indent="-228600" lvl="0" marL="228600" rtl="0" algn="l">
              <a:lnSpc>
                <a:spcPct val="130000"/>
              </a:lnSpc>
              <a:spcBef>
                <a:spcPts val="600"/>
              </a:spcBef>
              <a:spcAft>
                <a:spcPts val="0"/>
              </a:spcAft>
              <a:buClr>
                <a:srgbClr val="595959"/>
              </a:buClr>
              <a:buSzPts val="1800"/>
              <a:buChar char="◼"/>
            </a:pPr>
            <a:r>
              <a:rPr lang="ca-ES" sz="1800"/>
              <a:t>Quan el codi sigui correcte, el cadenat es podrà obrir. </a:t>
            </a:r>
            <a:endParaRPr/>
          </a:p>
          <a:p>
            <a:pPr indent="-114300" lvl="0" marL="228600" rtl="0" algn="l">
              <a:lnSpc>
                <a:spcPct val="130000"/>
              </a:lnSpc>
              <a:spcBef>
                <a:spcPts val="600"/>
              </a:spcBef>
              <a:spcAft>
                <a:spcPts val="0"/>
              </a:spcAft>
              <a:buClr>
                <a:srgbClr val="595959"/>
              </a:buClr>
              <a:buSzPts val="1800"/>
              <a:buNone/>
            </a:pPr>
            <a:r>
              <a:t/>
            </a:r>
            <a:endParaRPr sz="1800"/>
          </a:p>
          <a:p>
            <a:pPr indent="-114300" lvl="0" marL="228600" rtl="0" algn="l">
              <a:lnSpc>
                <a:spcPct val="130000"/>
              </a:lnSpc>
              <a:spcBef>
                <a:spcPts val="600"/>
              </a:spcBef>
              <a:spcAft>
                <a:spcPts val="0"/>
              </a:spcAft>
              <a:buSzPts val="1800"/>
              <a:buNone/>
            </a:pPr>
            <a:r>
              <a:t/>
            </a:r>
            <a:endParaRPr sz="1800"/>
          </a:p>
        </p:txBody>
      </p:sp>
      <p:sp>
        <p:nvSpPr>
          <p:cNvPr id="205" name="Google Shape;205;p21"/>
          <p:cNvSpPr txBox="1"/>
          <p:nvPr/>
        </p:nvSpPr>
        <p:spPr>
          <a:xfrm>
            <a:off x="474595" y="1127319"/>
            <a:ext cx="4757392" cy="369332"/>
          </a:xfrm>
          <a:prstGeom prst="rect">
            <a:avLst/>
          </a:prstGeom>
          <a:solidFill>
            <a:srgbClr val="FFAAAA">
              <a:alpha val="48235"/>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ca-ES" sz="1800" u="none" cap="none" strike="noStrike">
                <a:solidFill>
                  <a:srgbClr val="000000"/>
                </a:solidFill>
                <a:latin typeface="Avenir"/>
                <a:ea typeface="Avenir"/>
                <a:cs typeface="Avenir"/>
                <a:sym typeface="Avenir"/>
              </a:rPr>
              <a:t>Cadenat </a:t>
            </a:r>
            <a:r>
              <a:rPr b="1" lang="ca-ES" sz="1800">
                <a:latin typeface="Avenir"/>
                <a:ea typeface="Avenir"/>
                <a:cs typeface="Avenir"/>
                <a:sym typeface="Avenir"/>
              </a:rPr>
              <a:t>4</a:t>
            </a:r>
            <a:r>
              <a:rPr b="1" i="0" lang="ca-ES" sz="1800" u="none" cap="none" strike="noStrike">
                <a:solidFill>
                  <a:srgbClr val="000000"/>
                </a:solidFill>
                <a:latin typeface="Avenir"/>
                <a:ea typeface="Avenir"/>
                <a:cs typeface="Avenir"/>
                <a:sym typeface="Avenir"/>
              </a:rPr>
              <a:t>: </a:t>
            </a:r>
            <a:r>
              <a:rPr i="0" lang="ca-ES" sz="1800" u="none" cap="none" strike="noStrike">
                <a:solidFill>
                  <a:srgbClr val="000000"/>
                </a:solidFill>
                <a:latin typeface="Avenir"/>
                <a:ea typeface="Avenir"/>
                <a:cs typeface="Avenir"/>
                <a:sym typeface="Avenir"/>
              </a:rPr>
              <a:t>Cadenat direccional</a:t>
            </a:r>
            <a:endParaRPr i="0" sz="1400" u="none" cap="none" strike="noStrike">
              <a:solidFill>
                <a:srgbClr val="000000"/>
              </a:solidFill>
              <a:latin typeface="Avenir"/>
              <a:ea typeface="Avenir"/>
              <a:cs typeface="Avenir"/>
              <a:sym typeface="Avenir"/>
            </a:endParaRPr>
          </a:p>
        </p:txBody>
      </p:sp>
      <p:sp>
        <p:nvSpPr>
          <p:cNvPr id="206" name="Google Shape;206;p21"/>
          <p:cNvSpPr/>
          <p:nvPr/>
        </p:nvSpPr>
        <p:spPr>
          <a:xfrm>
            <a:off x="6806074" y="2304871"/>
            <a:ext cx="1317119" cy="2248258"/>
          </a:xfrm>
          <a:custGeom>
            <a:rect b="b" l="l" r="r" t="t"/>
            <a:pathLst>
              <a:path extrusionOk="0" h="3672953" w="2157687">
                <a:moveTo>
                  <a:pt x="0" y="0"/>
                </a:moveTo>
                <a:lnTo>
                  <a:pt x="2157688" y="0"/>
                </a:lnTo>
                <a:lnTo>
                  <a:pt x="2157688" y="3672953"/>
                </a:lnTo>
                <a:lnTo>
                  <a:pt x="0" y="3672953"/>
                </a:lnTo>
                <a:lnTo>
                  <a:pt x="0" y="0"/>
                </a:lnTo>
                <a:close/>
              </a:path>
            </a:pathLst>
          </a:custGeom>
          <a:blipFill rotWithShape="1">
            <a:blip r:embed="rId3">
              <a:alphaModFix/>
            </a:blip>
            <a:stretch>
              <a:fillRect b="-8695" l="0" r="-99956" t="-876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pic>
        <p:nvPicPr>
          <p:cNvPr id="207" name="Google Shape;207;p21" title="How to Open and Reset Masterlock Speed Dial Padlock - Mediocre Coffee"/>
          <p:cNvPicPr preferRelativeResize="0"/>
          <p:nvPr/>
        </p:nvPicPr>
        <p:blipFill rotWithShape="1">
          <a:blip r:embed="rId4">
            <a:alphaModFix/>
          </a:blip>
          <a:srcRect b="0" l="0" r="0" t="0"/>
          <a:stretch/>
        </p:blipFill>
        <p:spPr>
          <a:xfrm>
            <a:off x="2436768" y="4553129"/>
            <a:ext cx="3464499" cy="2232404"/>
          </a:xfrm>
          <a:prstGeom prst="rect">
            <a:avLst/>
          </a:prstGeom>
          <a:noFill/>
          <a:ln>
            <a:noFill/>
          </a:ln>
        </p:spPr>
      </p:pic>
      <p:sp>
        <p:nvSpPr>
          <p:cNvPr id="208" name="Google Shape;208;p21">
            <a:hlinkClick r:id="rId5"/>
          </p:cNvPr>
          <p:cNvSpPr txBox="1"/>
          <p:nvPr/>
        </p:nvSpPr>
        <p:spPr>
          <a:xfrm>
            <a:off x="5901267" y="6231495"/>
            <a:ext cx="40730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ca-ES" sz="1400" u="sng" cap="none" strike="noStrike">
                <a:solidFill>
                  <a:schemeClr val="hlink"/>
                </a:solidFill>
                <a:latin typeface="Arial"/>
                <a:ea typeface="Arial"/>
                <a:cs typeface="Arial"/>
                <a:sym typeface="Arial"/>
                <a:hlinkClick r:id="rId6"/>
              </a:rPr>
              <a:t>https://youtu.be/9IAfqFGM56w?t=153</a:t>
            </a:r>
            <a:endParaRPr b="0" i="0" sz="1400" u="none" cap="none" strike="noStrike">
              <a:solidFill>
                <a:srgbClr val="595959"/>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sp>
        <p:nvSpPr>
          <p:cNvPr id="214" name="Google Shape;214;p22"/>
          <p:cNvSpPr txBox="1"/>
          <p:nvPr>
            <p:ph idx="1" type="body"/>
          </p:nvPr>
        </p:nvSpPr>
        <p:spPr>
          <a:xfrm>
            <a:off x="528983" y="1685925"/>
            <a:ext cx="4757392" cy="4171945"/>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Clr>
                <a:srgbClr val="595959"/>
              </a:buClr>
              <a:buSzPts val="1800"/>
              <a:buChar char="◼"/>
            </a:pPr>
            <a:r>
              <a:rPr lang="ca-ES" sz="1800"/>
              <a:t>Es pot escollir qualsevol contrasenya amb 3 nombres, entre 0 i 39.</a:t>
            </a:r>
            <a:endParaRPr/>
          </a:p>
          <a:p>
            <a:pPr indent="-228600" lvl="0" marL="228600" rtl="0" algn="l">
              <a:lnSpc>
                <a:spcPct val="130000"/>
              </a:lnSpc>
              <a:spcBef>
                <a:spcPts val="600"/>
              </a:spcBef>
              <a:spcAft>
                <a:spcPts val="0"/>
              </a:spcAft>
              <a:buClr>
                <a:srgbClr val="595959"/>
              </a:buClr>
              <a:buSzPts val="1800"/>
              <a:buChar char="◼"/>
            </a:pPr>
            <a:r>
              <a:rPr lang="ca-ES" sz="1800"/>
              <a:t>La contrasenya admet xifres repetides</a:t>
            </a:r>
            <a:endParaRPr/>
          </a:p>
          <a:p>
            <a:pPr indent="-228600" lvl="0" marL="228600" rtl="0" algn="l">
              <a:lnSpc>
                <a:spcPct val="130000"/>
              </a:lnSpc>
              <a:spcBef>
                <a:spcPts val="600"/>
              </a:spcBef>
              <a:spcAft>
                <a:spcPts val="0"/>
              </a:spcAft>
              <a:buClr>
                <a:srgbClr val="595959"/>
              </a:buClr>
              <a:buSzPts val="1800"/>
              <a:buChar char="◼"/>
            </a:pPr>
            <a:r>
              <a:rPr lang="ca-ES" sz="1800"/>
              <a:t>Per introduir la contrasenya: veure el vídeo</a:t>
            </a:r>
            <a:endParaRPr/>
          </a:p>
          <a:p>
            <a:pPr indent="-114300" lvl="0" marL="228600" rtl="0" algn="l">
              <a:lnSpc>
                <a:spcPct val="130000"/>
              </a:lnSpc>
              <a:spcBef>
                <a:spcPts val="600"/>
              </a:spcBef>
              <a:spcAft>
                <a:spcPts val="0"/>
              </a:spcAft>
              <a:buClr>
                <a:srgbClr val="595959"/>
              </a:buClr>
              <a:buSzPts val="1800"/>
              <a:buNone/>
            </a:pPr>
            <a:r>
              <a:t/>
            </a:r>
            <a:endParaRPr sz="1800"/>
          </a:p>
          <a:p>
            <a:pPr indent="-114300" lvl="0" marL="228600" rtl="0" algn="l">
              <a:lnSpc>
                <a:spcPct val="130000"/>
              </a:lnSpc>
              <a:spcBef>
                <a:spcPts val="600"/>
              </a:spcBef>
              <a:spcAft>
                <a:spcPts val="0"/>
              </a:spcAft>
              <a:buSzPts val="1800"/>
              <a:buNone/>
            </a:pPr>
            <a:r>
              <a:t/>
            </a:r>
            <a:endParaRPr sz="1800"/>
          </a:p>
        </p:txBody>
      </p:sp>
      <p:sp>
        <p:nvSpPr>
          <p:cNvPr id="215" name="Google Shape;215;p22">
            <a:hlinkClick r:id="rId3"/>
          </p:cNvPr>
          <p:cNvSpPr txBox="1"/>
          <p:nvPr/>
        </p:nvSpPr>
        <p:spPr>
          <a:xfrm>
            <a:off x="4968463" y="5985288"/>
            <a:ext cx="40730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ca-ES" sz="1400" u="sng" cap="none" strike="noStrike">
                <a:solidFill>
                  <a:schemeClr val="hlink"/>
                </a:solidFill>
                <a:latin typeface="Arial"/>
                <a:ea typeface="Arial"/>
                <a:cs typeface="Arial"/>
                <a:sym typeface="Arial"/>
                <a:hlinkClick r:id="rId4"/>
              </a:rPr>
              <a:t>https://youtu.be/ednwKwSu7dw</a:t>
            </a:r>
            <a:r>
              <a:rPr b="0" i="0" lang="ca-ES" sz="1400" u="none" cap="none" strike="noStrike">
                <a:solidFill>
                  <a:srgbClr val="595959"/>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6" name="Google Shape;216;p22"/>
          <p:cNvSpPr txBox="1"/>
          <p:nvPr/>
        </p:nvSpPr>
        <p:spPr>
          <a:xfrm>
            <a:off x="469563" y="1189175"/>
            <a:ext cx="4816812" cy="369332"/>
          </a:xfrm>
          <a:prstGeom prst="rect">
            <a:avLst/>
          </a:prstGeom>
          <a:solidFill>
            <a:srgbClr val="7030A0">
              <a:alpha val="14509"/>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ca-ES" sz="1800" u="none" cap="none" strike="noStrike">
                <a:solidFill>
                  <a:srgbClr val="000000"/>
                </a:solidFill>
                <a:latin typeface="Avenir"/>
                <a:ea typeface="Avenir"/>
                <a:cs typeface="Avenir"/>
                <a:sym typeface="Avenir"/>
              </a:rPr>
              <a:t>Cadenat </a:t>
            </a:r>
            <a:r>
              <a:rPr b="1" lang="ca-ES" sz="1800">
                <a:latin typeface="Avenir"/>
                <a:ea typeface="Avenir"/>
                <a:cs typeface="Avenir"/>
                <a:sym typeface="Avenir"/>
              </a:rPr>
              <a:t>5</a:t>
            </a:r>
            <a:r>
              <a:rPr b="1" i="0" lang="ca-ES" sz="1800" u="none" cap="none" strike="noStrike">
                <a:solidFill>
                  <a:srgbClr val="000000"/>
                </a:solidFill>
                <a:latin typeface="Avenir"/>
                <a:ea typeface="Avenir"/>
                <a:cs typeface="Avenir"/>
                <a:sym typeface="Avenir"/>
              </a:rPr>
              <a:t>: </a:t>
            </a:r>
            <a:r>
              <a:rPr i="0" lang="ca-ES" sz="1800" u="none" cap="none" strike="noStrike">
                <a:solidFill>
                  <a:srgbClr val="000000"/>
                </a:solidFill>
                <a:latin typeface="Avenir"/>
                <a:ea typeface="Avenir"/>
                <a:cs typeface="Avenir"/>
                <a:sym typeface="Avenir"/>
              </a:rPr>
              <a:t>Cadenat de Caixa forta</a:t>
            </a:r>
            <a:endParaRPr i="0" sz="1400" u="none" cap="none" strike="noStrike">
              <a:solidFill>
                <a:srgbClr val="000000"/>
              </a:solidFill>
              <a:latin typeface="Avenir"/>
              <a:ea typeface="Avenir"/>
              <a:cs typeface="Avenir"/>
              <a:sym typeface="Avenir"/>
            </a:endParaRPr>
          </a:p>
        </p:txBody>
      </p:sp>
      <p:sp>
        <p:nvSpPr>
          <p:cNvPr id="217" name="Google Shape;217;p22"/>
          <p:cNvSpPr/>
          <p:nvPr/>
        </p:nvSpPr>
        <p:spPr>
          <a:xfrm>
            <a:off x="6543674" y="2357437"/>
            <a:ext cx="1953957" cy="2043057"/>
          </a:xfrm>
          <a:custGeom>
            <a:rect b="b" l="l" r="r" t="t"/>
            <a:pathLst>
              <a:path extrusionOk="0" h="2861335" w="2861335">
                <a:moveTo>
                  <a:pt x="0" y="0"/>
                </a:moveTo>
                <a:lnTo>
                  <a:pt x="2861335" y="0"/>
                </a:lnTo>
                <a:lnTo>
                  <a:pt x="2861335" y="2861336"/>
                </a:lnTo>
                <a:lnTo>
                  <a:pt x="0" y="286133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pic>
        <p:nvPicPr>
          <p:cNvPr id="218" name="Google Shape;218;p22" title="Cómo usar candado Master Lock de combinación modelo 1500D"/>
          <p:cNvPicPr preferRelativeResize="0"/>
          <p:nvPr/>
        </p:nvPicPr>
        <p:blipFill rotWithShape="1">
          <a:blip r:embed="rId6">
            <a:alphaModFix/>
          </a:blip>
          <a:srcRect b="0" l="0" r="0" t="0"/>
          <a:stretch/>
        </p:blipFill>
        <p:spPr>
          <a:xfrm>
            <a:off x="539154" y="3771897"/>
            <a:ext cx="4419138" cy="24948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sp>
        <p:nvSpPr>
          <p:cNvPr id="224" name="Google Shape;224;p23"/>
          <p:cNvSpPr txBox="1"/>
          <p:nvPr>
            <p:ph idx="1" type="body"/>
          </p:nvPr>
        </p:nvSpPr>
        <p:spPr>
          <a:xfrm>
            <a:off x="528983" y="1685925"/>
            <a:ext cx="4757400" cy="4171800"/>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Clr>
                <a:srgbClr val="595959"/>
              </a:buClr>
              <a:buSzPts val="1800"/>
              <a:buChar char="◼"/>
            </a:pPr>
            <a:r>
              <a:rPr lang="ca-ES" sz="1800"/>
              <a:t>Es pot escollir qualsevol contrasenya amb 4 números, lletres i caràcters especials.</a:t>
            </a:r>
            <a:endParaRPr/>
          </a:p>
          <a:p>
            <a:pPr indent="-228600" lvl="0" marL="228600" rtl="0" algn="l">
              <a:lnSpc>
                <a:spcPct val="130000"/>
              </a:lnSpc>
              <a:spcBef>
                <a:spcPts val="600"/>
              </a:spcBef>
              <a:spcAft>
                <a:spcPts val="0"/>
              </a:spcAft>
              <a:buClr>
                <a:srgbClr val="595959"/>
              </a:buClr>
              <a:buSzPts val="1800"/>
              <a:buChar char="◼"/>
            </a:pPr>
            <a:r>
              <a:rPr lang="ca-ES" sz="1800"/>
              <a:t>La contrasenya admet elements repetits</a:t>
            </a:r>
            <a:endParaRPr sz="1800"/>
          </a:p>
          <a:p>
            <a:pPr indent="-228600" lvl="0" marL="228600" rtl="0" algn="l">
              <a:lnSpc>
                <a:spcPct val="130000"/>
              </a:lnSpc>
              <a:spcBef>
                <a:spcPts val="600"/>
              </a:spcBef>
              <a:spcAft>
                <a:spcPts val="0"/>
              </a:spcAft>
              <a:buClr>
                <a:srgbClr val="595959"/>
              </a:buClr>
              <a:buSzPts val="1800"/>
              <a:buChar char="◼"/>
            </a:pPr>
            <a:r>
              <a:rPr lang="ca-ES" sz="1800"/>
              <a:t>Només hi ha disponibles 10 elements a cada disc.</a:t>
            </a:r>
            <a:endParaRPr/>
          </a:p>
          <a:p>
            <a:pPr indent="-228600" lvl="0" marL="228600" rtl="0" algn="l">
              <a:lnSpc>
                <a:spcPct val="130000"/>
              </a:lnSpc>
              <a:spcBef>
                <a:spcPts val="600"/>
              </a:spcBef>
              <a:spcAft>
                <a:spcPts val="0"/>
              </a:spcAft>
              <a:buClr>
                <a:srgbClr val="595959"/>
              </a:buClr>
              <a:buSzPts val="1800"/>
              <a:buChar char="◼"/>
            </a:pPr>
            <a:r>
              <a:rPr lang="ca-ES" sz="1800"/>
              <a:t>Hi ha elements repetits als diferents discos.</a:t>
            </a:r>
            <a:endParaRPr/>
          </a:p>
          <a:p>
            <a:pPr indent="-228600" lvl="0" marL="228600" rtl="0" algn="l">
              <a:lnSpc>
                <a:spcPct val="130000"/>
              </a:lnSpc>
              <a:spcBef>
                <a:spcPts val="600"/>
              </a:spcBef>
              <a:spcAft>
                <a:spcPts val="0"/>
              </a:spcAft>
              <a:buClr>
                <a:srgbClr val="595959"/>
              </a:buClr>
              <a:buSzPts val="1800"/>
              <a:buChar char="◼"/>
            </a:pPr>
            <a:r>
              <a:rPr lang="ca-ES" sz="1800"/>
              <a:t>Per obrir-lo cal que es moguin els discos de manera que la contrasenya aparegui en la posició contigua a la pestanya.</a:t>
            </a:r>
            <a:endParaRPr sz="1800"/>
          </a:p>
          <a:p>
            <a:pPr indent="0" lvl="0" marL="457200" rtl="0" algn="l">
              <a:lnSpc>
                <a:spcPct val="130000"/>
              </a:lnSpc>
              <a:spcBef>
                <a:spcPts val="600"/>
              </a:spcBef>
              <a:spcAft>
                <a:spcPts val="0"/>
              </a:spcAft>
              <a:buNone/>
            </a:pPr>
            <a:r>
              <a:t/>
            </a:r>
            <a:endParaRPr/>
          </a:p>
          <a:p>
            <a:pPr indent="-114300" lvl="0" marL="228600" rtl="0" algn="l">
              <a:lnSpc>
                <a:spcPct val="130000"/>
              </a:lnSpc>
              <a:spcBef>
                <a:spcPts val="600"/>
              </a:spcBef>
              <a:spcAft>
                <a:spcPts val="0"/>
              </a:spcAft>
              <a:buClr>
                <a:srgbClr val="595959"/>
              </a:buClr>
              <a:buSzPts val="1800"/>
              <a:buNone/>
            </a:pPr>
            <a:r>
              <a:t/>
            </a:r>
            <a:endParaRPr sz="1800"/>
          </a:p>
          <a:p>
            <a:pPr indent="-114300" lvl="0" marL="228600" rtl="0" algn="l">
              <a:lnSpc>
                <a:spcPct val="130000"/>
              </a:lnSpc>
              <a:spcBef>
                <a:spcPts val="600"/>
              </a:spcBef>
              <a:spcAft>
                <a:spcPts val="0"/>
              </a:spcAft>
              <a:buSzPts val="1800"/>
              <a:buNone/>
            </a:pPr>
            <a:r>
              <a:t/>
            </a:r>
            <a:endParaRPr sz="1800"/>
          </a:p>
        </p:txBody>
      </p:sp>
      <p:sp>
        <p:nvSpPr>
          <p:cNvPr id="225" name="Google Shape;225;p23"/>
          <p:cNvSpPr txBox="1"/>
          <p:nvPr/>
        </p:nvSpPr>
        <p:spPr>
          <a:xfrm>
            <a:off x="469582" y="1189175"/>
            <a:ext cx="7541400" cy="369300"/>
          </a:xfrm>
          <a:prstGeom prst="rect">
            <a:avLst/>
          </a:prstGeom>
          <a:solidFill>
            <a:srgbClr val="CFE2F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ca-ES" sz="1800" u="none" cap="none" strike="noStrike">
                <a:solidFill>
                  <a:srgbClr val="000000"/>
                </a:solidFill>
                <a:latin typeface="Avenir"/>
                <a:ea typeface="Avenir"/>
                <a:cs typeface="Avenir"/>
                <a:sym typeface="Avenir"/>
              </a:rPr>
              <a:t>Cadenat </a:t>
            </a:r>
            <a:r>
              <a:rPr b="1" lang="ca-ES" sz="1800">
                <a:latin typeface="Avenir"/>
                <a:ea typeface="Avenir"/>
                <a:cs typeface="Avenir"/>
                <a:sym typeface="Avenir"/>
              </a:rPr>
              <a:t>6</a:t>
            </a:r>
            <a:r>
              <a:rPr b="1" i="0" lang="ca-ES" sz="1800" u="none" cap="none" strike="noStrike">
                <a:solidFill>
                  <a:srgbClr val="000000"/>
                </a:solidFill>
                <a:latin typeface="Avenir"/>
                <a:ea typeface="Avenir"/>
                <a:cs typeface="Avenir"/>
                <a:sym typeface="Avenir"/>
              </a:rPr>
              <a:t>: </a:t>
            </a:r>
            <a:r>
              <a:rPr i="0" lang="ca-ES" sz="1800" u="none" cap="none" strike="noStrike">
                <a:solidFill>
                  <a:srgbClr val="000000"/>
                </a:solidFill>
                <a:latin typeface="Avenir"/>
                <a:ea typeface="Avenir"/>
                <a:cs typeface="Avenir"/>
                <a:sym typeface="Avenir"/>
              </a:rPr>
              <a:t>Cadenat </a:t>
            </a:r>
            <a:r>
              <a:rPr lang="ca-ES" sz="1800">
                <a:latin typeface="Avenir"/>
                <a:ea typeface="Avenir"/>
                <a:cs typeface="Avenir"/>
                <a:sym typeface="Avenir"/>
              </a:rPr>
              <a:t>amb números, lletres i caràcters especials</a:t>
            </a:r>
            <a:endParaRPr i="0" sz="1400" u="none" cap="none" strike="noStrike">
              <a:solidFill>
                <a:srgbClr val="000000"/>
              </a:solidFill>
              <a:latin typeface="Avenir"/>
              <a:ea typeface="Avenir"/>
              <a:cs typeface="Avenir"/>
              <a:sym typeface="Avenir"/>
            </a:endParaRPr>
          </a:p>
        </p:txBody>
      </p:sp>
      <p:pic>
        <p:nvPicPr>
          <p:cNvPr id="226" name="Google Shape;226;p23"/>
          <p:cNvPicPr preferRelativeResize="0"/>
          <p:nvPr/>
        </p:nvPicPr>
        <p:blipFill>
          <a:blip r:embed="rId3">
            <a:alphaModFix/>
          </a:blip>
          <a:stretch>
            <a:fillRect/>
          </a:stretch>
        </p:blipFill>
        <p:spPr>
          <a:xfrm>
            <a:off x="6440033" y="2686303"/>
            <a:ext cx="1685925" cy="157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idx="1" type="body"/>
          </p:nvPr>
        </p:nvSpPr>
        <p:spPr>
          <a:xfrm>
            <a:off x="373071" y="1932836"/>
            <a:ext cx="8397900" cy="2143500"/>
          </a:xfrm>
          <a:prstGeom prst="rect">
            <a:avLst/>
          </a:prstGeom>
          <a:noFill/>
          <a:ln>
            <a:noFill/>
          </a:ln>
        </p:spPr>
        <p:txBody>
          <a:bodyPr anchorCtr="0" anchor="t" bIns="45700" lIns="91425" spcFirstLastPara="1" rIns="91425" wrap="square" tIns="45700">
            <a:noAutofit/>
          </a:bodyPr>
          <a:lstStyle/>
          <a:p>
            <a:pPr indent="0" lvl="0" marL="0" rtl="0" algn="ctr">
              <a:lnSpc>
                <a:spcPct val="130000"/>
              </a:lnSpc>
              <a:spcBef>
                <a:spcPts val="0"/>
              </a:spcBef>
              <a:spcAft>
                <a:spcPts val="0"/>
              </a:spcAft>
              <a:buSzPts val="2800"/>
              <a:buNone/>
            </a:pPr>
            <a:r>
              <a:rPr b="1" i="1" lang="ca-ES" sz="2800"/>
              <a:t>Q</a:t>
            </a:r>
            <a:r>
              <a:rPr b="1" baseline="-25000" lang="ca-ES" sz="2800"/>
              <a:t>1</a:t>
            </a:r>
            <a:r>
              <a:rPr b="1" lang="ca-ES" sz="2800"/>
              <a:t>: Quants codis diferents admet cada cadenat?</a:t>
            </a:r>
            <a:endParaRPr/>
          </a:p>
          <a:p>
            <a:pPr indent="-101600" lvl="0" marL="228600" rtl="0" algn="l">
              <a:lnSpc>
                <a:spcPct val="130000"/>
              </a:lnSpc>
              <a:spcBef>
                <a:spcPts val="600"/>
              </a:spcBef>
              <a:spcAft>
                <a:spcPts val="0"/>
              </a:spcAft>
              <a:buSzPts val="2000"/>
              <a:buNone/>
            </a:pPr>
            <a:r>
              <a:t/>
            </a:r>
            <a:endParaRPr/>
          </a:p>
        </p:txBody>
      </p:sp>
      <p:sp>
        <p:nvSpPr>
          <p:cNvPr id="233" name="Google Shape;233;p24"/>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pic>
        <p:nvPicPr>
          <p:cNvPr descr="Imagen que contiene tabla, interior, diferente, artículos&#10;&#10;Descripción generada automáticamente" id="234" name="Google Shape;234;p24"/>
          <p:cNvPicPr preferRelativeResize="0"/>
          <p:nvPr/>
        </p:nvPicPr>
        <p:blipFill rotWithShape="1">
          <a:blip r:embed="rId3">
            <a:alphaModFix/>
          </a:blip>
          <a:srcRect b="21352" l="0" r="0" t="0"/>
          <a:stretch/>
        </p:blipFill>
        <p:spPr>
          <a:xfrm>
            <a:off x="1465919" y="2933084"/>
            <a:ext cx="6212161" cy="13245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idx="1" type="body"/>
          </p:nvPr>
        </p:nvSpPr>
        <p:spPr>
          <a:xfrm>
            <a:off x="460394" y="1247036"/>
            <a:ext cx="8397857" cy="2143372"/>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Font typeface="Avenir"/>
              <a:buChar char="◼"/>
            </a:pPr>
            <a:r>
              <a:rPr lang="ca-ES"/>
              <a:t>Posada en comú de les respostes trobades a Q1</a:t>
            </a:r>
            <a:endParaRPr b="1">
              <a:solidFill>
                <a:srgbClr val="7030A0"/>
              </a:solidFill>
            </a:endParaRPr>
          </a:p>
        </p:txBody>
      </p:sp>
      <p:sp>
        <p:nvSpPr>
          <p:cNvPr id="240" name="Google Shape;240;p25"/>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pic>
        <p:nvPicPr>
          <p:cNvPr descr="Free Vectors | whiteboard frame" id="241" name="Google Shape;241;p25"/>
          <p:cNvPicPr preferRelativeResize="0"/>
          <p:nvPr/>
        </p:nvPicPr>
        <p:blipFill rotWithShape="1">
          <a:blip r:embed="rId3">
            <a:alphaModFix/>
          </a:blip>
          <a:srcRect b="0" l="0" r="0" t="0"/>
          <a:stretch/>
        </p:blipFill>
        <p:spPr>
          <a:xfrm>
            <a:off x="575774" y="1814101"/>
            <a:ext cx="7540799" cy="4652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26"/>
          <p:cNvSpPr txBox="1"/>
          <p:nvPr>
            <p:ph idx="1" type="body"/>
          </p:nvPr>
        </p:nvSpPr>
        <p:spPr>
          <a:xfrm>
            <a:off x="460394" y="1247036"/>
            <a:ext cx="8397900" cy="2143500"/>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lang="ca-ES"/>
              <a:t>Posada en comú de les respostes trobades a Q1</a:t>
            </a:r>
            <a:endParaRPr b="1">
              <a:solidFill>
                <a:srgbClr val="7030A0"/>
              </a:solidFill>
            </a:endParaRPr>
          </a:p>
        </p:txBody>
      </p:sp>
      <p:sp>
        <p:nvSpPr>
          <p:cNvPr id="247" name="Google Shape;247;p26"/>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grpSp>
        <p:nvGrpSpPr>
          <p:cNvPr id="248" name="Google Shape;248;p26"/>
          <p:cNvGrpSpPr/>
          <p:nvPr/>
        </p:nvGrpSpPr>
        <p:grpSpPr>
          <a:xfrm>
            <a:off x="1214079" y="2025589"/>
            <a:ext cx="6288810" cy="3880039"/>
            <a:chOff x="271837" y="2031639"/>
            <a:chExt cx="3908035" cy="2343443"/>
          </a:xfrm>
        </p:grpSpPr>
        <p:pic>
          <p:nvPicPr>
            <p:cNvPr descr="Free Vectors | whiteboard frame" id="249" name="Google Shape;249;p26"/>
            <p:cNvPicPr preferRelativeResize="0"/>
            <p:nvPr/>
          </p:nvPicPr>
          <p:blipFill rotWithShape="1">
            <a:blip r:embed="rId3">
              <a:alphaModFix/>
            </a:blip>
            <a:srcRect b="0" l="0" r="0" t="0"/>
            <a:stretch/>
          </p:blipFill>
          <p:spPr>
            <a:xfrm>
              <a:off x="271837" y="2031639"/>
              <a:ext cx="3908035" cy="2343443"/>
            </a:xfrm>
            <a:prstGeom prst="rect">
              <a:avLst/>
            </a:prstGeom>
            <a:noFill/>
            <a:ln>
              <a:noFill/>
            </a:ln>
          </p:spPr>
        </p:pic>
        <p:sp>
          <p:nvSpPr>
            <p:cNvPr id="250" name="Google Shape;250;p26"/>
            <p:cNvSpPr/>
            <p:nvPr/>
          </p:nvSpPr>
          <p:spPr>
            <a:xfrm>
              <a:off x="511528" y="2357032"/>
              <a:ext cx="3605035" cy="223068"/>
            </a:xfrm>
            <a:custGeom>
              <a:rect b="b" l="l" r="r" t="t"/>
              <a:pathLst>
                <a:path extrusionOk="0" h="223068" w="3605035">
                  <a:moveTo>
                    <a:pt x="0" y="0"/>
                  </a:moveTo>
                  <a:cubicBezTo>
                    <a:pt x="144409" y="-35405"/>
                    <a:pt x="287784" y="10178"/>
                    <a:pt x="551055" y="0"/>
                  </a:cubicBezTo>
                  <a:cubicBezTo>
                    <a:pt x="814326" y="-10178"/>
                    <a:pt x="867533" y="10017"/>
                    <a:pt x="1102111" y="0"/>
                  </a:cubicBezTo>
                  <a:cubicBezTo>
                    <a:pt x="1336689" y="-10017"/>
                    <a:pt x="1500061" y="2803"/>
                    <a:pt x="1689216" y="0"/>
                  </a:cubicBezTo>
                  <a:cubicBezTo>
                    <a:pt x="1878372" y="-2803"/>
                    <a:pt x="2012354" y="36077"/>
                    <a:pt x="2096070" y="0"/>
                  </a:cubicBezTo>
                  <a:cubicBezTo>
                    <a:pt x="2179786" y="-36077"/>
                    <a:pt x="2370763" y="45257"/>
                    <a:pt x="2502924" y="0"/>
                  </a:cubicBezTo>
                  <a:cubicBezTo>
                    <a:pt x="2635085" y="-45257"/>
                    <a:pt x="2833321" y="5221"/>
                    <a:pt x="2945829" y="0"/>
                  </a:cubicBezTo>
                  <a:cubicBezTo>
                    <a:pt x="3058338" y="-5221"/>
                    <a:pt x="3345857" y="52023"/>
                    <a:pt x="3605035" y="0"/>
                  </a:cubicBezTo>
                  <a:cubicBezTo>
                    <a:pt x="3605054" y="46906"/>
                    <a:pt x="3583547" y="123447"/>
                    <a:pt x="3605035" y="223068"/>
                  </a:cubicBezTo>
                  <a:cubicBezTo>
                    <a:pt x="3461733" y="244143"/>
                    <a:pt x="3260523" y="217709"/>
                    <a:pt x="3090030" y="223068"/>
                  </a:cubicBezTo>
                  <a:cubicBezTo>
                    <a:pt x="2919538" y="228427"/>
                    <a:pt x="2779029" y="178225"/>
                    <a:pt x="2538975" y="223068"/>
                  </a:cubicBezTo>
                  <a:cubicBezTo>
                    <a:pt x="2298921" y="267911"/>
                    <a:pt x="2298725" y="174002"/>
                    <a:pt x="2096070" y="223068"/>
                  </a:cubicBezTo>
                  <a:cubicBezTo>
                    <a:pt x="1893415" y="272134"/>
                    <a:pt x="1732520" y="200127"/>
                    <a:pt x="1581065" y="223068"/>
                  </a:cubicBezTo>
                  <a:cubicBezTo>
                    <a:pt x="1429611" y="246009"/>
                    <a:pt x="1325803" y="179249"/>
                    <a:pt x="1138161" y="223068"/>
                  </a:cubicBezTo>
                  <a:cubicBezTo>
                    <a:pt x="950519" y="266887"/>
                    <a:pt x="832095" y="177396"/>
                    <a:pt x="731307" y="223068"/>
                  </a:cubicBezTo>
                  <a:cubicBezTo>
                    <a:pt x="630519" y="268740"/>
                    <a:pt x="359530" y="174378"/>
                    <a:pt x="0" y="223068"/>
                  </a:cubicBezTo>
                  <a:cubicBezTo>
                    <a:pt x="-3064" y="128565"/>
                    <a:pt x="24028" y="110757"/>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ES" sz="1600" u="none" cap="none" strike="noStrike">
                  <a:solidFill>
                    <a:srgbClr val="7030A0"/>
                  </a:solidFill>
                  <a:latin typeface="Avenir"/>
                  <a:ea typeface="Avenir"/>
                  <a:cs typeface="Avenir"/>
                  <a:sym typeface="Avenir"/>
                </a:rPr>
                <a:t>Hi ha cadenats equivalents</a:t>
              </a:r>
              <a:endParaRPr b="1" i="0" sz="1200" u="none" cap="none" strike="noStrike">
                <a:solidFill>
                  <a:srgbClr val="000000"/>
                </a:solidFill>
                <a:latin typeface="Avenir"/>
                <a:ea typeface="Avenir"/>
                <a:cs typeface="Avenir"/>
                <a:sym typeface="Avenir"/>
              </a:endParaRPr>
            </a:p>
          </p:txBody>
        </p:sp>
      </p:grpSp>
      <p:sp>
        <p:nvSpPr>
          <p:cNvPr id="251" name="Google Shape;251;p26"/>
          <p:cNvSpPr/>
          <p:nvPr/>
        </p:nvSpPr>
        <p:spPr>
          <a:xfrm>
            <a:off x="4751307" y="2179894"/>
            <a:ext cx="717487" cy="751360"/>
          </a:xfrm>
          <a:custGeom>
            <a:rect b="b" l="l" r="r" t="t"/>
            <a:pathLst>
              <a:path extrusionOk="0" h="2782816" w="2539776">
                <a:moveTo>
                  <a:pt x="0" y="0"/>
                </a:moveTo>
                <a:lnTo>
                  <a:pt x="2539776" y="0"/>
                </a:lnTo>
                <a:lnTo>
                  <a:pt x="2539776" y="2782816"/>
                </a:lnTo>
                <a:lnTo>
                  <a:pt x="0" y="2782816"/>
                </a:lnTo>
                <a:lnTo>
                  <a:pt x="0" y="0"/>
                </a:lnTo>
                <a:close/>
              </a:path>
            </a:pathLst>
          </a:custGeom>
          <a:blipFill rotWithShape="1">
            <a:blip r:embed="rId4">
              <a:alphaModFix/>
            </a:blip>
            <a:stretch>
              <a:fillRect b="-3439" l="-3609" r="-78247" t="-1523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252" name="Google Shape;252;p26"/>
          <p:cNvSpPr/>
          <p:nvPr/>
        </p:nvSpPr>
        <p:spPr>
          <a:xfrm>
            <a:off x="5716939" y="2208058"/>
            <a:ext cx="719322" cy="756022"/>
          </a:xfrm>
          <a:custGeom>
            <a:rect b="b" l="l" r="r" t="t"/>
            <a:pathLst>
              <a:path extrusionOk="0" h="2936009" w="2936009">
                <a:moveTo>
                  <a:pt x="0" y="0"/>
                </a:moveTo>
                <a:lnTo>
                  <a:pt x="2936009" y="0"/>
                </a:lnTo>
                <a:lnTo>
                  <a:pt x="2936009" y="2936010"/>
                </a:lnTo>
                <a:lnTo>
                  <a:pt x="0" y="29360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253" name="Google Shape;253;p26"/>
          <p:cNvSpPr/>
          <p:nvPr/>
        </p:nvSpPr>
        <p:spPr>
          <a:xfrm>
            <a:off x="1599798" y="3246177"/>
            <a:ext cx="4240198" cy="369332"/>
          </a:xfrm>
          <a:custGeom>
            <a:rect b="b" l="l" r="r" t="t"/>
            <a:pathLst>
              <a:path extrusionOk="0" h="369332" w="4240198">
                <a:moveTo>
                  <a:pt x="0" y="0"/>
                </a:moveTo>
                <a:cubicBezTo>
                  <a:pt x="129873" y="-18891"/>
                  <a:pt x="361051" y="11791"/>
                  <a:pt x="572427" y="0"/>
                </a:cubicBezTo>
                <a:cubicBezTo>
                  <a:pt x="783803" y="-11791"/>
                  <a:pt x="902014" y="45349"/>
                  <a:pt x="1144853" y="0"/>
                </a:cubicBezTo>
                <a:cubicBezTo>
                  <a:pt x="1387692" y="-45349"/>
                  <a:pt x="1556747" y="48060"/>
                  <a:pt x="1759682" y="0"/>
                </a:cubicBezTo>
                <a:cubicBezTo>
                  <a:pt x="1962617" y="-48060"/>
                  <a:pt x="2003472" y="35221"/>
                  <a:pt x="2162501" y="0"/>
                </a:cubicBezTo>
                <a:cubicBezTo>
                  <a:pt x="2321530" y="-35221"/>
                  <a:pt x="2375707" y="17383"/>
                  <a:pt x="2565320" y="0"/>
                </a:cubicBezTo>
                <a:cubicBezTo>
                  <a:pt x="2754933" y="-17383"/>
                  <a:pt x="2874679" y="25254"/>
                  <a:pt x="3010541" y="0"/>
                </a:cubicBezTo>
                <a:cubicBezTo>
                  <a:pt x="3146403" y="-25254"/>
                  <a:pt x="3299887" y="21367"/>
                  <a:pt x="3455761" y="0"/>
                </a:cubicBezTo>
                <a:cubicBezTo>
                  <a:pt x="3611635" y="-21367"/>
                  <a:pt x="3955163" y="31865"/>
                  <a:pt x="4240198" y="0"/>
                </a:cubicBezTo>
                <a:cubicBezTo>
                  <a:pt x="4267740" y="164922"/>
                  <a:pt x="4205588" y="274453"/>
                  <a:pt x="4240198" y="369332"/>
                </a:cubicBezTo>
                <a:cubicBezTo>
                  <a:pt x="4126409" y="378379"/>
                  <a:pt x="3910162" y="363727"/>
                  <a:pt x="3710173" y="369332"/>
                </a:cubicBezTo>
                <a:cubicBezTo>
                  <a:pt x="3510184" y="374937"/>
                  <a:pt x="3358220" y="345226"/>
                  <a:pt x="3264952" y="369332"/>
                </a:cubicBezTo>
                <a:cubicBezTo>
                  <a:pt x="3171684" y="393438"/>
                  <a:pt x="2955274" y="349777"/>
                  <a:pt x="2734928" y="369332"/>
                </a:cubicBezTo>
                <a:cubicBezTo>
                  <a:pt x="2514582" y="388887"/>
                  <a:pt x="2415255" y="368605"/>
                  <a:pt x="2289707" y="369332"/>
                </a:cubicBezTo>
                <a:cubicBezTo>
                  <a:pt x="2164159" y="370059"/>
                  <a:pt x="2087062" y="354049"/>
                  <a:pt x="1886888" y="369332"/>
                </a:cubicBezTo>
                <a:cubicBezTo>
                  <a:pt x="1686714" y="384615"/>
                  <a:pt x="1436648" y="366972"/>
                  <a:pt x="1314461" y="369332"/>
                </a:cubicBezTo>
                <a:cubicBezTo>
                  <a:pt x="1192274" y="371692"/>
                  <a:pt x="943232" y="323689"/>
                  <a:pt x="699633" y="369332"/>
                </a:cubicBezTo>
                <a:cubicBezTo>
                  <a:pt x="456034" y="414975"/>
                  <a:pt x="154133" y="354419"/>
                  <a:pt x="0" y="369332"/>
                </a:cubicBezTo>
                <a:cubicBezTo>
                  <a:pt x="-20753" y="194689"/>
                  <a:pt x="25735" y="106778"/>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ES" sz="1600" u="none" cap="none" strike="noStrike">
                <a:solidFill>
                  <a:srgbClr val="7030A0"/>
                </a:solidFill>
                <a:latin typeface="Avenir"/>
                <a:ea typeface="Avenir"/>
                <a:cs typeface="Avenir"/>
                <a:sym typeface="Avenir"/>
              </a:rPr>
              <a:t>Hi ha cadenats difícils d’introduir els codis </a:t>
            </a:r>
            <a:endParaRPr i="0" sz="1200" u="none" cap="none" strike="noStrike">
              <a:solidFill>
                <a:srgbClr val="000000"/>
              </a:solidFill>
              <a:latin typeface="Avenir"/>
              <a:ea typeface="Avenir"/>
              <a:cs typeface="Avenir"/>
              <a:sym typeface="Avenir"/>
            </a:endParaRPr>
          </a:p>
        </p:txBody>
      </p:sp>
      <p:sp>
        <p:nvSpPr>
          <p:cNvPr id="254" name="Google Shape;254;p26"/>
          <p:cNvSpPr/>
          <p:nvPr/>
        </p:nvSpPr>
        <p:spPr>
          <a:xfrm rot="-176140">
            <a:off x="5929255" y="2990514"/>
            <a:ext cx="421302" cy="717167"/>
          </a:xfrm>
          <a:custGeom>
            <a:rect b="b" l="l" r="r" t="t"/>
            <a:pathLst>
              <a:path extrusionOk="0" h="3672953" w="2157687">
                <a:moveTo>
                  <a:pt x="0" y="0"/>
                </a:moveTo>
                <a:lnTo>
                  <a:pt x="2157688" y="0"/>
                </a:lnTo>
                <a:lnTo>
                  <a:pt x="2157688" y="3672953"/>
                </a:lnTo>
                <a:lnTo>
                  <a:pt x="0" y="3672953"/>
                </a:lnTo>
                <a:lnTo>
                  <a:pt x="0" y="0"/>
                </a:lnTo>
                <a:close/>
              </a:path>
            </a:pathLst>
          </a:custGeom>
          <a:blipFill rotWithShape="1">
            <a:blip r:embed="rId6">
              <a:alphaModFix/>
            </a:blip>
            <a:stretch>
              <a:fillRect b="-8689" l="0" r="-99956" t="-876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255" name="Google Shape;255;p26"/>
          <p:cNvSpPr/>
          <p:nvPr/>
        </p:nvSpPr>
        <p:spPr>
          <a:xfrm>
            <a:off x="6460665" y="3015819"/>
            <a:ext cx="715334" cy="693874"/>
          </a:xfrm>
          <a:custGeom>
            <a:rect b="b" l="l" r="r" t="t"/>
            <a:pathLst>
              <a:path extrusionOk="0" h="2861335" w="2861335">
                <a:moveTo>
                  <a:pt x="0" y="0"/>
                </a:moveTo>
                <a:lnTo>
                  <a:pt x="2861335" y="0"/>
                </a:lnTo>
                <a:lnTo>
                  <a:pt x="2861335" y="2861336"/>
                </a:lnTo>
                <a:lnTo>
                  <a:pt x="0" y="286133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256" name="Google Shape;256;p26"/>
          <p:cNvSpPr/>
          <p:nvPr/>
        </p:nvSpPr>
        <p:spPr>
          <a:xfrm>
            <a:off x="1670985" y="3825677"/>
            <a:ext cx="4240198" cy="369332"/>
          </a:xfrm>
          <a:custGeom>
            <a:rect b="b" l="l" r="r" t="t"/>
            <a:pathLst>
              <a:path extrusionOk="0" h="369332" w="4240198">
                <a:moveTo>
                  <a:pt x="0" y="0"/>
                </a:moveTo>
                <a:cubicBezTo>
                  <a:pt x="129873" y="-18891"/>
                  <a:pt x="361051" y="11791"/>
                  <a:pt x="572427" y="0"/>
                </a:cubicBezTo>
                <a:cubicBezTo>
                  <a:pt x="783803" y="-11791"/>
                  <a:pt x="902014" y="45349"/>
                  <a:pt x="1144853" y="0"/>
                </a:cubicBezTo>
                <a:cubicBezTo>
                  <a:pt x="1387692" y="-45349"/>
                  <a:pt x="1556747" y="48060"/>
                  <a:pt x="1759682" y="0"/>
                </a:cubicBezTo>
                <a:cubicBezTo>
                  <a:pt x="1962617" y="-48060"/>
                  <a:pt x="2003472" y="35221"/>
                  <a:pt x="2162501" y="0"/>
                </a:cubicBezTo>
                <a:cubicBezTo>
                  <a:pt x="2321530" y="-35221"/>
                  <a:pt x="2375707" y="17383"/>
                  <a:pt x="2565320" y="0"/>
                </a:cubicBezTo>
                <a:cubicBezTo>
                  <a:pt x="2754933" y="-17383"/>
                  <a:pt x="2874679" y="25254"/>
                  <a:pt x="3010541" y="0"/>
                </a:cubicBezTo>
                <a:cubicBezTo>
                  <a:pt x="3146403" y="-25254"/>
                  <a:pt x="3299887" y="21367"/>
                  <a:pt x="3455761" y="0"/>
                </a:cubicBezTo>
                <a:cubicBezTo>
                  <a:pt x="3611635" y="-21367"/>
                  <a:pt x="3955163" y="31865"/>
                  <a:pt x="4240198" y="0"/>
                </a:cubicBezTo>
                <a:cubicBezTo>
                  <a:pt x="4267740" y="164922"/>
                  <a:pt x="4205588" y="274453"/>
                  <a:pt x="4240198" y="369332"/>
                </a:cubicBezTo>
                <a:cubicBezTo>
                  <a:pt x="4126409" y="378379"/>
                  <a:pt x="3910162" y="363727"/>
                  <a:pt x="3710173" y="369332"/>
                </a:cubicBezTo>
                <a:cubicBezTo>
                  <a:pt x="3510184" y="374937"/>
                  <a:pt x="3358220" y="345226"/>
                  <a:pt x="3264952" y="369332"/>
                </a:cubicBezTo>
                <a:cubicBezTo>
                  <a:pt x="3171684" y="393438"/>
                  <a:pt x="2955274" y="349777"/>
                  <a:pt x="2734928" y="369332"/>
                </a:cubicBezTo>
                <a:cubicBezTo>
                  <a:pt x="2514582" y="388887"/>
                  <a:pt x="2415255" y="368605"/>
                  <a:pt x="2289707" y="369332"/>
                </a:cubicBezTo>
                <a:cubicBezTo>
                  <a:pt x="2164159" y="370059"/>
                  <a:pt x="2087062" y="354049"/>
                  <a:pt x="1886888" y="369332"/>
                </a:cubicBezTo>
                <a:cubicBezTo>
                  <a:pt x="1686714" y="384615"/>
                  <a:pt x="1436648" y="366972"/>
                  <a:pt x="1314461" y="369332"/>
                </a:cubicBezTo>
                <a:cubicBezTo>
                  <a:pt x="1192274" y="371692"/>
                  <a:pt x="943232" y="323689"/>
                  <a:pt x="699633" y="369332"/>
                </a:cubicBezTo>
                <a:cubicBezTo>
                  <a:pt x="456034" y="414975"/>
                  <a:pt x="154133" y="354419"/>
                  <a:pt x="0" y="369332"/>
                </a:cubicBezTo>
                <a:cubicBezTo>
                  <a:pt x="-20753" y="194689"/>
                  <a:pt x="25735" y="106778"/>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ES" sz="1600" u="none" cap="none" strike="noStrike">
                <a:solidFill>
                  <a:srgbClr val="7030A0"/>
                </a:solidFill>
                <a:latin typeface="Avenir"/>
                <a:ea typeface="Avenir"/>
                <a:cs typeface="Avenir"/>
                <a:sym typeface="Avenir"/>
              </a:rPr>
              <a:t>Nombre de codis que admet:</a:t>
            </a:r>
            <a:endParaRPr i="0" sz="1200" u="none" cap="none" strike="noStrike">
              <a:solidFill>
                <a:srgbClr val="000000"/>
              </a:solidFill>
              <a:latin typeface="Avenir"/>
              <a:ea typeface="Avenir"/>
              <a:cs typeface="Avenir"/>
              <a:sym typeface="Avenir"/>
            </a:endParaRPr>
          </a:p>
        </p:txBody>
      </p:sp>
      <p:pic>
        <p:nvPicPr>
          <p:cNvPr descr="Imagen que contiene tabla, interior, diferente, artículos&#10;&#10;Descripción generada automáticamente" id="257" name="Google Shape;257;p26"/>
          <p:cNvPicPr preferRelativeResize="0"/>
          <p:nvPr/>
        </p:nvPicPr>
        <p:blipFill rotWithShape="1">
          <a:blip r:embed="rId8">
            <a:alphaModFix/>
          </a:blip>
          <a:srcRect b="21352" l="0" r="0" t="0"/>
          <a:stretch/>
        </p:blipFill>
        <p:spPr>
          <a:xfrm>
            <a:off x="2847163" y="4297519"/>
            <a:ext cx="3449673" cy="735559"/>
          </a:xfrm>
          <a:prstGeom prst="rect">
            <a:avLst/>
          </a:prstGeom>
          <a:noFill/>
          <a:ln>
            <a:noFill/>
          </a:ln>
        </p:spPr>
      </p:pic>
      <p:sp>
        <p:nvSpPr>
          <p:cNvPr id="258" name="Google Shape;258;p26"/>
          <p:cNvSpPr/>
          <p:nvPr/>
        </p:nvSpPr>
        <p:spPr>
          <a:xfrm>
            <a:off x="2740036" y="5191095"/>
            <a:ext cx="3838571" cy="276999"/>
          </a:xfrm>
          <a:custGeom>
            <a:rect b="b" l="l" r="r" t="t"/>
            <a:pathLst>
              <a:path extrusionOk="0" h="276999" w="3838571">
                <a:moveTo>
                  <a:pt x="0" y="0"/>
                </a:moveTo>
                <a:cubicBezTo>
                  <a:pt x="144258" y="-10195"/>
                  <a:pt x="347996" y="17332"/>
                  <a:pt x="586753" y="0"/>
                </a:cubicBezTo>
                <a:cubicBezTo>
                  <a:pt x="825510" y="-17332"/>
                  <a:pt x="1054837" y="50482"/>
                  <a:pt x="1173506" y="0"/>
                </a:cubicBezTo>
                <a:cubicBezTo>
                  <a:pt x="1292175" y="-50482"/>
                  <a:pt x="1559100" y="60570"/>
                  <a:pt x="1798645" y="0"/>
                </a:cubicBezTo>
                <a:cubicBezTo>
                  <a:pt x="2038190" y="-60570"/>
                  <a:pt x="2085100" y="27002"/>
                  <a:pt x="2231855" y="0"/>
                </a:cubicBezTo>
                <a:cubicBezTo>
                  <a:pt x="2378610" y="-27002"/>
                  <a:pt x="2463208" y="29949"/>
                  <a:pt x="2665065" y="0"/>
                </a:cubicBezTo>
                <a:cubicBezTo>
                  <a:pt x="2866922" y="-29949"/>
                  <a:pt x="2901677" y="32149"/>
                  <a:pt x="3136661" y="0"/>
                </a:cubicBezTo>
                <a:cubicBezTo>
                  <a:pt x="3371645" y="-32149"/>
                  <a:pt x="3562605" y="61535"/>
                  <a:pt x="3838571" y="0"/>
                </a:cubicBezTo>
                <a:cubicBezTo>
                  <a:pt x="3861458" y="88686"/>
                  <a:pt x="3824311" y="191244"/>
                  <a:pt x="3838571" y="276999"/>
                </a:cubicBezTo>
                <a:cubicBezTo>
                  <a:pt x="3605592" y="308159"/>
                  <a:pt x="3546857" y="226793"/>
                  <a:pt x="3290204" y="276999"/>
                </a:cubicBezTo>
                <a:cubicBezTo>
                  <a:pt x="3033551" y="327205"/>
                  <a:pt x="2875950" y="250969"/>
                  <a:pt x="2703451" y="276999"/>
                </a:cubicBezTo>
                <a:cubicBezTo>
                  <a:pt x="2530952" y="303029"/>
                  <a:pt x="2414064" y="259126"/>
                  <a:pt x="2231855" y="276999"/>
                </a:cubicBezTo>
                <a:cubicBezTo>
                  <a:pt x="2049646" y="294872"/>
                  <a:pt x="1893177" y="276810"/>
                  <a:pt x="1683488" y="276999"/>
                </a:cubicBezTo>
                <a:cubicBezTo>
                  <a:pt x="1473799" y="277188"/>
                  <a:pt x="1361072" y="252739"/>
                  <a:pt x="1211892" y="276999"/>
                </a:cubicBezTo>
                <a:cubicBezTo>
                  <a:pt x="1062712" y="301259"/>
                  <a:pt x="959054" y="226961"/>
                  <a:pt x="778682" y="276999"/>
                </a:cubicBezTo>
                <a:cubicBezTo>
                  <a:pt x="598310" y="327037"/>
                  <a:pt x="198207" y="228160"/>
                  <a:pt x="0" y="276999"/>
                </a:cubicBezTo>
                <a:cubicBezTo>
                  <a:pt x="-25570" y="175731"/>
                  <a:pt x="10904" y="87461"/>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ca-ES" sz="1200" u="none" cap="none" strike="noStrike">
                <a:solidFill>
                  <a:srgbClr val="7030A0"/>
                </a:solidFill>
                <a:latin typeface="Avenir"/>
                <a:ea typeface="Avenir"/>
                <a:cs typeface="Avenir"/>
                <a:sym typeface="Avenir"/>
              </a:rPr>
              <a:t>10.000 – 175 – 48.000 – </a:t>
            </a:r>
            <a:r>
              <a:rPr b="1" i="0" lang="ca-ES" sz="1200" u="none" cap="none" strike="noStrike">
                <a:solidFill>
                  <a:srgbClr val="FF0000"/>
                </a:solidFill>
                <a:latin typeface="Avenir"/>
                <a:ea typeface="Avenir"/>
                <a:cs typeface="Avenir"/>
                <a:sym typeface="Avenir"/>
              </a:rPr>
              <a:t>100.000</a:t>
            </a:r>
            <a:r>
              <a:rPr i="0" lang="ca-ES" sz="1200" u="none" cap="none" strike="noStrike">
                <a:solidFill>
                  <a:srgbClr val="218C97"/>
                </a:solidFill>
                <a:latin typeface="Avenir"/>
                <a:ea typeface="Avenir"/>
                <a:cs typeface="Avenir"/>
                <a:sym typeface="Avenir"/>
              </a:rPr>
              <a:t> </a:t>
            </a:r>
            <a:r>
              <a:rPr i="0" lang="ca-ES" sz="1200" u="none" cap="none" strike="noStrike">
                <a:solidFill>
                  <a:srgbClr val="7030A0"/>
                </a:solidFill>
                <a:latin typeface="Avenir"/>
                <a:ea typeface="Avenir"/>
                <a:cs typeface="Avenir"/>
                <a:sym typeface="Avenir"/>
              </a:rPr>
              <a:t>– 256 – 59.280</a:t>
            </a:r>
            <a:endParaRPr i="0" sz="1400" u="none" cap="none" strike="noStrike">
              <a:solidFill>
                <a:srgbClr val="000000"/>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p27"/>
          <p:cNvSpPr txBox="1"/>
          <p:nvPr>
            <p:ph idx="1" type="body"/>
          </p:nvPr>
        </p:nvSpPr>
        <p:spPr>
          <a:xfrm>
            <a:off x="460394" y="1247036"/>
            <a:ext cx="8397900" cy="2143500"/>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lang="ca-ES"/>
              <a:t>Posada en comú de les respostes trobades a Q1</a:t>
            </a:r>
            <a:endParaRPr b="1">
              <a:solidFill>
                <a:srgbClr val="7030A0"/>
              </a:solidFill>
            </a:endParaRPr>
          </a:p>
        </p:txBody>
      </p:sp>
      <p:sp>
        <p:nvSpPr>
          <p:cNvPr id="264" name="Google Shape;264;p27"/>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pic>
        <p:nvPicPr>
          <p:cNvPr descr="Free Vectors | whiteboard frame" id="265" name="Google Shape;265;p27"/>
          <p:cNvPicPr preferRelativeResize="0"/>
          <p:nvPr/>
        </p:nvPicPr>
        <p:blipFill rotWithShape="1">
          <a:blip r:embed="rId3">
            <a:alphaModFix/>
          </a:blip>
          <a:srcRect b="0" l="0" r="0" t="0"/>
          <a:stretch/>
        </p:blipFill>
        <p:spPr>
          <a:xfrm>
            <a:off x="1307132" y="2015242"/>
            <a:ext cx="6288657" cy="3880019"/>
          </a:xfrm>
          <a:prstGeom prst="rect">
            <a:avLst/>
          </a:prstGeom>
          <a:noFill/>
          <a:ln>
            <a:noFill/>
          </a:ln>
        </p:spPr>
      </p:pic>
      <p:sp>
        <p:nvSpPr>
          <p:cNvPr id="266" name="Google Shape;266;p27"/>
          <p:cNvSpPr/>
          <p:nvPr/>
        </p:nvSpPr>
        <p:spPr>
          <a:xfrm>
            <a:off x="1593802" y="2269300"/>
            <a:ext cx="5819823" cy="2862322"/>
          </a:xfrm>
          <a:custGeom>
            <a:rect b="b" l="l" r="r" t="t"/>
            <a:pathLst>
              <a:path extrusionOk="0" h="2862322" w="5819823">
                <a:moveTo>
                  <a:pt x="0" y="0"/>
                </a:moveTo>
                <a:cubicBezTo>
                  <a:pt x="279577" y="-5738"/>
                  <a:pt x="456592" y="66844"/>
                  <a:pt x="640181" y="0"/>
                </a:cubicBezTo>
                <a:cubicBezTo>
                  <a:pt x="823770" y="-66844"/>
                  <a:pt x="1118316" y="17943"/>
                  <a:pt x="1280361" y="0"/>
                </a:cubicBezTo>
                <a:cubicBezTo>
                  <a:pt x="1442406" y="-17943"/>
                  <a:pt x="1654336" y="53760"/>
                  <a:pt x="1978740" y="0"/>
                </a:cubicBezTo>
                <a:cubicBezTo>
                  <a:pt x="2303144" y="-53760"/>
                  <a:pt x="2206583" y="33795"/>
                  <a:pt x="2386127" y="0"/>
                </a:cubicBezTo>
                <a:cubicBezTo>
                  <a:pt x="2565671" y="-33795"/>
                  <a:pt x="2659227" y="18039"/>
                  <a:pt x="2793515" y="0"/>
                </a:cubicBezTo>
                <a:cubicBezTo>
                  <a:pt x="2927803" y="-18039"/>
                  <a:pt x="3029350" y="34181"/>
                  <a:pt x="3259101" y="0"/>
                </a:cubicBezTo>
                <a:cubicBezTo>
                  <a:pt x="3488852" y="-34181"/>
                  <a:pt x="3496163" y="27064"/>
                  <a:pt x="3724687" y="0"/>
                </a:cubicBezTo>
                <a:cubicBezTo>
                  <a:pt x="3953211" y="-27064"/>
                  <a:pt x="4128175" y="30854"/>
                  <a:pt x="4248471" y="0"/>
                </a:cubicBezTo>
                <a:cubicBezTo>
                  <a:pt x="4368767" y="-30854"/>
                  <a:pt x="4556665" y="48214"/>
                  <a:pt x="4772255" y="0"/>
                </a:cubicBezTo>
                <a:cubicBezTo>
                  <a:pt x="4987845" y="-48214"/>
                  <a:pt x="5116747" y="43897"/>
                  <a:pt x="5237841" y="0"/>
                </a:cubicBezTo>
                <a:cubicBezTo>
                  <a:pt x="5358935" y="-43897"/>
                  <a:pt x="5633826" y="8874"/>
                  <a:pt x="5819823" y="0"/>
                </a:cubicBezTo>
                <a:cubicBezTo>
                  <a:pt x="5869540" y="170385"/>
                  <a:pt x="5758711" y="407690"/>
                  <a:pt x="5819823" y="515218"/>
                </a:cubicBezTo>
                <a:cubicBezTo>
                  <a:pt x="5880935" y="622746"/>
                  <a:pt x="5769524" y="973364"/>
                  <a:pt x="5819823" y="1144929"/>
                </a:cubicBezTo>
                <a:cubicBezTo>
                  <a:pt x="5870122" y="1316494"/>
                  <a:pt x="5785265" y="1639818"/>
                  <a:pt x="5819823" y="1774640"/>
                </a:cubicBezTo>
                <a:cubicBezTo>
                  <a:pt x="5854381" y="1909462"/>
                  <a:pt x="5754645" y="2065284"/>
                  <a:pt x="5819823" y="2347104"/>
                </a:cubicBezTo>
                <a:cubicBezTo>
                  <a:pt x="5885001" y="2628924"/>
                  <a:pt x="5788076" y="2736476"/>
                  <a:pt x="5819823" y="2862322"/>
                </a:cubicBezTo>
                <a:cubicBezTo>
                  <a:pt x="5621668" y="2908523"/>
                  <a:pt x="5449538" y="2828405"/>
                  <a:pt x="5121444" y="2862322"/>
                </a:cubicBezTo>
                <a:cubicBezTo>
                  <a:pt x="4793350" y="2896239"/>
                  <a:pt x="4600524" y="2785754"/>
                  <a:pt x="4423065" y="2862322"/>
                </a:cubicBezTo>
                <a:cubicBezTo>
                  <a:pt x="4245606" y="2938890"/>
                  <a:pt x="4044022" y="2802707"/>
                  <a:pt x="3782885" y="2862322"/>
                </a:cubicBezTo>
                <a:cubicBezTo>
                  <a:pt x="3521748" y="2921937"/>
                  <a:pt x="3445636" y="2850265"/>
                  <a:pt x="3259101" y="2862322"/>
                </a:cubicBezTo>
                <a:cubicBezTo>
                  <a:pt x="3072566" y="2874379"/>
                  <a:pt x="3040860" y="2838280"/>
                  <a:pt x="2851713" y="2862322"/>
                </a:cubicBezTo>
                <a:cubicBezTo>
                  <a:pt x="2662566" y="2886364"/>
                  <a:pt x="2404022" y="2793588"/>
                  <a:pt x="2153335" y="2862322"/>
                </a:cubicBezTo>
                <a:cubicBezTo>
                  <a:pt x="1902648" y="2931056"/>
                  <a:pt x="1692027" y="2796983"/>
                  <a:pt x="1571352" y="2862322"/>
                </a:cubicBezTo>
                <a:cubicBezTo>
                  <a:pt x="1450677" y="2927661"/>
                  <a:pt x="1219631" y="2801192"/>
                  <a:pt x="989370" y="2862322"/>
                </a:cubicBezTo>
                <a:cubicBezTo>
                  <a:pt x="759109" y="2923452"/>
                  <a:pt x="758212" y="2818596"/>
                  <a:pt x="581982" y="2862322"/>
                </a:cubicBezTo>
                <a:cubicBezTo>
                  <a:pt x="405752" y="2906048"/>
                  <a:pt x="169224" y="2856016"/>
                  <a:pt x="0" y="2862322"/>
                </a:cubicBezTo>
                <a:cubicBezTo>
                  <a:pt x="-58119" y="2652143"/>
                  <a:pt x="40244" y="2478783"/>
                  <a:pt x="0" y="2375727"/>
                </a:cubicBezTo>
                <a:cubicBezTo>
                  <a:pt x="-40244" y="2272671"/>
                  <a:pt x="1496" y="2029896"/>
                  <a:pt x="0" y="1774640"/>
                </a:cubicBezTo>
                <a:cubicBezTo>
                  <a:pt x="-1496" y="1519384"/>
                  <a:pt x="30100" y="1386345"/>
                  <a:pt x="0" y="1144929"/>
                </a:cubicBezTo>
                <a:cubicBezTo>
                  <a:pt x="-30100" y="903513"/>
                  <a:pt x="59716" y="756524"/>
                  <a:pt x="0" y="543841"/>
                </a:cubicBezTo>
                <a:cubicBezTo>
                  <a:pt x="-59716" y="331158"/>
                  <a:pt x="35375" y="248864"/>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ca-ES" sz="1600" u="none" cap="none" strike="noStrike">
                <a:solidFill>
                  <a:srgbClr val="7030A0"/>
                </a:solidFill>
                <a:latin typeface="Avenir"/>
                <a:ea typeface="Avenir"/>
                <a:cs typeface="Avenir"/>
                <a:sym typeface="Avenir"/>
              </a:rPr>
              <a:t>Q1.1. Quin temps màxim trigaríem en obrir cada cadenat?</a:t>
            </a:r>
            <a:endParaRPr i="0" sz="12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rPr b="1" i="0" lang="ca-ES" sz="1600" u="none" cap="none" strike="noStrike">
                <a:solidFill>
                  <a:srgbClr val="7030A0"/>
                </a:solidFill>
                <a:latin typeface="Avenir"/>
                <a:ea typeface="Avenir"/>
                <a:cs typeface="Avenir"/>
                <a:sym typeface="Avenir"/>
              </a:rPr>
              <a:t>Q1.2. La seguretat només depèn del nombre de codis?</a:t>
            </a:r>
            <a:endParaRPr i="0" sz="12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7030A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800"/>
              <a:buFont typeface="Arial"/>
              <a:buNone/>
            </a:pPr>
            <a:r>
              <a:rPr b="1" i="0" lang="ca-ES" sz="1600" u="none" cap="none" strike="noStrike">
                <a:solidFill>
                  <a:srgbClr val="7030A0"/>
                </a:solidFill>
                <a:latin typeface="Avenir"/>
                <a:ea typeface="Avenir"/>
                <a:cs typeface="Avenir"/>
                <a:sym typeface="Avenir"/>
              </a:rPr>
              <a:t>Q1.3. Quina petita modificació podríem fer a cada cadenat perquè sigui més segur?</a:t>
            </a:r>
            <a:endParaRPr i="0" sz="1200" u="none" cap="none" strike="noStrike">
              <a:solidFill>
                <a:srgbClr val="000000"/>
              </a:solidFill>
              <a:latin typeface="Avenir"/>
              <a:ea typeface="Avenir"/>
              <a:cs typeface="Avenir"/>
              <a:sym typeface="Avenir"/>
            </a:endParaRPr>
          </a:p>
        </p:txBody>
      </p:sp>
      <p:pic>
        <p:nvPicPr>
          <p:cNvPr descr="Imagen que contiene tabla, interior, diferente, artículos&#10;&#10;Descripción generada automáticamente" id="267" name="Google Shape;267;p27"/>
          <p:cNvPicPr preferRelativeResize="0"/>
          <p:nvPr/>
        </p:nvPicPr>
        <p:blipFill rotWithShape="1">
          <a:blip r:embed="rId4">
            <a:alphaModFix/>
          </a:blip>
          <a:srcRect b="21352" l="0" r="0" t="0"/>
          <a:stretch/>
        </p:blipFill>
        <p:spPr>
          <a:xfrm>
            <a:off x="2836094" y="2758892"/>
            <a:ext cx="3142718" cy="670108"/>
          </a:xfrm>
          <a:prstGeom prst="rect">
            <a:avLst/>
          </a:prstGeom>
          <a:noFill/>
          <a:ln>
            <a:noFill/>
          </a:ln>
        </p:spPr>
      </p:pic>
      <p:sp>
        <p:nvSpPr>
          <p:cNvPr id="268" name="Google Shape;268;p27"/>
          <p:cNvSpPr/>
          <p:nvPr/>
        </p:nvSpPr>
        <p:spPr>
          <a:xfrm>
            <a:off x="2802953" y="3407727"/>
            <a:ext cx="3416118" cy="276999"/>
          </a:xfrm>
          <a:custGeom>
            <a:rect b="b" l="l" r="r" t="t"/>
            <a:pathLst>
              <a:path extrusionOk="0" h="276999" w="3416118">
                <a:moveTo>
                  <a:pt x="0" y="0"/>
                </a:moveTo>
                <a:cubicBezTo>
                  <a:pt x="184732" y="-29968"/>
                  <a:pt x="466282" y="5087"/>
                  <a:pt x="603514" y="0"/>
                </a:cubicBezTo>
                <a:cubicBezTo>
                  <a:pt x="740746" y="-5087"/>
                  <a:pt x="1045753" y="9036"/>
                  <a:pt x="1207028" y="0"/>
                </a:cubicBezTo>
                <a:cubicBezTo>
                  <a:pt x="1368303" y="-9036"/>
                  <a:pt x="1552761" y="69788"/>
                  <a:pt x="1844704" y="0"/>
                </a:cubicBezTo>
                <a:cubicBezTo>
                  <a:pt x="2136647" y="-69788"/>
                  <a:pt x="2211342" y="2549"/>
                  <a:pt x="2311573" y="0"/>
                </a:cubicBezTo>
                <a:cubicBezTo>
                  <a:pt x="2411804" y="-2549"/>
                  <a:pt x="2592200" y="50199"/>
                  <a:pt x="2778443" y="0"/>
                </a:cubicBezTo>
                <a:cubicBezTo>
                  <a:pt x="2964686" y="-50199"/>
                  <a:pt x="3217853" y="3909"/>
                  <a:pt x="3416118" y="0"/>
                </a:cubicBezTo>
                <a:cubicBezTo>
                  <a:pt x="3437335" y="84690"/>
                  <a:pt x="3413343" y="161569"/>
                  <a:pt x="3416118" y="276999"/>
                </a:cubicBezTo>
                <a:cubicBezTo>
                  <a:pt x="3240218" y="299021"/>
                  <a:pt x="3044784" y="224718"/>
                  <a:pt x="2949249" y="276999"/>
                </a:cubicBezTo>
                <a:cubicBezTo>
                  <a:pt x="2853714" y="329280"/>
                  <a:pt x="2655921" y="227063"/>
                  <a:pt x="2379896" y="276999"/>
                </a:cubicBezTo>
                <a:cubicBezTo>
                  <a:pt x="2103871" y="326935"/>
                  <a:pt x="1906624" y="236211"/>
                  <a:pt x="1776381" y="276999"/>
                </a:cubicBezTo>
                <a:cubicBezTo>
                  <a:pt x="1646138" y="317787"/>
                  <a:pt x="1458371" y="232824"/>
                  <a:pt x="1275351" y="276999"/>
                </a:cubicBezTo>
                <a:cubicBezTo>
                  <a:pt x="1092331" y="321174"/>
                  <a:pt x="853542" y="210214"/>
                  <a:pt x="705998" y="276999"/>
                </a:cubicBezTo>
                <a:cubicBezTo>
                  <a:pt x="558454" y="343784"/>
                  <a:pt x="268649" y="261545"/>
                  <a:pt x="0" y="276999"/>
                </a:cubicBezTo>
                <a:cubicBezTo>
                  <a:pt x="-31803" y="208186"/>
                  <a:pt x="7929" y="82898"/>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ca-ES" sz="1200" u="none" cap="none" strike="noStrike">
                <a:solidFill>
                  <a:srgbClr val="7030A0"/>
                </a:solidFill>
                <a:latin typeface="Arial"/>
                <a:ea typeface="Arial"/>
                <a:cs typeface="Arial"/>
                <a:sym typeface="Arial"/>
              </a:rPr>
              <a:t>10h  –  8min  –  30h  –  50h  –  42min  – </a:t>
            </a:r>
            <a:r>
              <a:rPr b="1" i="0" lang="ca-ES" sz="1200" u="none" cap="none" strike="noStrike">
                <a:solidFill>
                  <a:srgbClr val="FF0000"/>
                </a:solidFill>
                <a:latin typeface="Arial"/>
                <a:ea typeface="Arial"/>
                <a:cs typeface="Arial"/>
                <a:sym typeface="Arial"/>
              </a:rPr>
              <a:t>80h</a:t>
            </a:r>
            <a:r>
              <a:rPr b="0" i="0" lang="ca-ES" sz="1200" u="none" cap="none" strike="noStrike">
                <a:solidFill>
                  <a:srgbClr val="218C97"/>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0"/>
          <p:cNvSpPr txBox="1"/>
          <p:nvPr>
            <p:ph idx="1" type="body"/>
          </p:nvPr>
        </p:nvSpPr>
        <p:spPr>
          <a:xfrm>
            <a:off x="460394" y="1247036"/>
            <a:ext cx="8397900" cy="21435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SzPts val="2200"/>
              <a:buNone/>
            </a:pPr>
            <a:r>
              <a:rPr b="1" lang="ca-ES" sz="2200">
                <a:solidFill>
                  <a:srgbClr val="262626"/>
                </a:solidFill>
              </a:rPr>
              <a:t>Qüestió de partida: </a:t>
            </a:r>
            <a:endParaRPr/>
          </a:p>
          <a:p>
            <a:pPr indent="0" lvl="0" marL="0" rtl="0" algn="l">
              <a:lnSpc>
                <a:spcPct val="130000"/>
              </a:lnSpc>
              <a:spcBef>
                <a:spcPts val="600"/>
              </a:spcBef>
              <a:spcAft>
                <a:spcPts val="0"/>
              </a:spcAft>
              <a:buSzPts val="2200"/>
              <a:buNone/>
            </a:pPr>
            <a:r>
              <a:rPr lang="ca-ES" sz="2200">
                <a:solidFill>
                  <a:srgbClr val="262626"/>
                </a:solidFill>
              </a:rPr>
              <a:t>De la següent col·lecció de cadenats, quin cadenat és més segur?</a:t>
            </a:r>
            <a:endParaRPr/>
          </a:p>
          <a:p>
            <a:pPr indent="-101600" lvl="0" marL="228600" rtl="0" algn="l">
              <a:lnSpc>
                <a:spcPct val="130000"/>
              </a:lnSpc>
              <a:spcBef>
                <a:spcPts val="600"/>
              </a:spcBef>
              <a:spcAft>
                <a:spcPts val="0"/>
              </a:spcAft>
              <a:buSzPts val="2000"/>
              <a:buNone/>
            </a:pPr>
            <a:r>
              <a:t/>
            </a:r>
            <a:endParaRPr/>
          </a:p>
        </p:txBody>
      </p:sp>
      <p:sp>
        <p:nvSpPr>
          <p:cNvPr id="89" name="Google Shape;89;p10"/>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0. </a:t>
            </a:r>
            <a:r>
              <a:rPr lang="ca-ES"/>
              <a:t>Qüestió generatriu i primeres exploracions</a:t>
            </a:r>
            <a:endParaRPr/>
          </a:p>
        </p:txBody>
      </p:sp>
      <p:sp>
        <p:nvSpPr>
          <p:cNvPr id="90" name="Google Shape;90;p10"/>
          <p:cNvSpPr/>
          <p:nvPr/>
        </p:nvSpPr>
        <p:spPr>
          <a:xfrm>
            <a:off x="1466800" y="2454475"/>
            <a:ext cx="1644505" cy="1481850"/>
          </a:xfrm>
          <a:custGeom>
            <a:rect b="b" l="l" r="r" t="t"/>
            <a:pathLst>
              <a:path extrusionOk="0" h="2782816" w="2539776">
                <a:moveTo>
                  <a:pt x="0" y="0"/>
                </a:moveTo>
                <a:lnTo>
                  <a:pt x="2539776" y="0"/>
                </a:lnTo>
                <a:lnTo>
                  <a:pt x="2539776" y="2782816"/>
                </a:lnTo>
                <a:lnTo>
                  <a:pt x="0" y="2782816"/>
                </a:lnTo>
                <a:lnTo>
                  <a:pt x="0" y="0"/>
                </a:lnTo>
                <a:close/>
              </a:path>
            </a:pathLst>
          </a:custGeom>
          <a:blipFill rotWithShape="1">
            <a:blip r:embed="rId3">
              <a:alphaModFix/>
            </a:blip>
            <a:stretch>
              <a:fillRect b="-3439" l="-3613" r="-78247" t="-1523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91" name="Google Shape;91;p10"/>
          <p:cNvSpPr/>
          <p:nvPr/>
        </p:nvSpPr>
        <p:spPr>
          <a:xfrm>
            <a:off x="1329852" y="4402125"/>
            <a:ext cx="1974608" cy="1769106"/>
          </a:xfrm>
          <a:custGeom>
            <a:rect b="b" l="l" r="r" t="t"/>
            <a:pathLst>
              <a:path extrusionOk="0" h="3573952" w="3573952">
                <a:moveTo>
                  <a:pt x="0" y="0"/>
                </a:moveTo>
                <a:lnTo>
                  <a:pt x="3573951" y="0"/>
                </a:lnTo>
                <a:lnTo>
                  <a:pt x="3573951" y="3573951"/>
                </a:lnTo>
                <a:lnTo>
                  <a:pt x="0" y="357395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92" name="Google Shape;92;p10"/>
          <p:cNvSpPr/>
          <p:nvPr/>
        </p:nvSpPr>
        <p:spPr>
          <a:xfrm>
            <a:off x="5500625" y="2454062"/>
            <a:ext cx="1460664" cy="1482685"/>
          </a:xfrm>
          <a:custGeom>
            <a:rect b="b" l="l" r="r" t="t"/>
            <a:pathLst>
              <a:path extrusionOk="0" h="2936009" w="2936009">
                <a:moveTo>
                  <a:pt x="0" y="0"/>
                </a:moveTo>
                <a:lnTo>
                  <a:pt x="2936009" y="0"/>
                </a:lnTo>
                <a:lnTo>
                  <a:pt x="2936009" y="2936010"/>
                </a:lnTo>
                <a:lnTo>
                  <a:pt x="0" y="29360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93" name="Google Shape;93;p10"/>
          <p:cNvSpPr/>
          <p:nvPr/>
        </p:nvSpPr>
        <p:spPr>
          <a:xfrm rot="7209785">
            <a:off x="6279230" y="4157922"/>
            <a:ext cx="1191646" cy="1995452"/>
          </a:xfrm>
          <a:custGeom>
            <a:rect b="b" l="l" r="r" t="t"/>
            <a:pathLst>
              <a:path extrusionOk="0" h="3672953" w="2157687">
                <a:moveTo>
                  <a:pt x="0" y="0"/>
                </a:moveTo>
                <a:lnTo>
                  <a:pt x="2157688" y="0"/>
                </a:lnTo>
                <a:lnTo>
                  <a:pt x="2157688" y="3672953"/>
                </a:lnTo>
                <a:lnTo>
                  <a:pt x="0" y="3672953"/>
                </a:lnTo>
                <a:lnTo>
                  <a:pt x="0" y="0"/>
                </a:lnTo>
                <a:close/>
              </a:path>
            </a:pathLst>
          </a:custGeom>
          <a:blipFill rotWithShape="1">
            <a:blip r:embed="rId6">
              <a:alphaModFix/>
            </a:blip>
            <a:stretch>
              <a:fillRect b="-8695" l="0" r="-99956" t="-876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94" name="Google Shape;94;p10"/>
          <p:cNvSpPr/>
          <p:nvPr/>
        </p:nvSpPr>
        <p:spPr>
          <a:xfrm>
            <a:off x="3363854" y="2280848"/>
            <a:ext cx="1645268" cy="1638114"/>
          </a:xfrm>
          <a:custGeom>
            <a:rect b="b" l="l" r="r" t="t"/>
            <a:pathLst>
              <a:path extrusionOk="0" h="2861335" w="2861335">
                <a:moveTo>
                  <a:pt x="0" y="0"/>
                </a:moveTo>
                <a:lnTo>
                  <a:pt x="2861335" y="0"/>
                </a:lnTo>
                <a:lnTo>
                  <a:pt x="2861335" y="2861336"/>
                </a:lnTo>
                <a:lnTo>
                  <a:pt x="0" y="286133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pic>
        <p:nvPicPr>
          <p:cNvPr id="95" name="Google Shape;95;p10"/>
          <p:cNvPicPr preferRelativeResize="0"/>
          <p:nvPr/>
        </p:nvPicPr>
        <p:blipFill>
          <a:blip r:embed="rId8">
            <a:alphaModFix/>
          </a:blip>
          <a:stretch>
            <a:fillRect/>
          </a:stretch>
        </p:blipFill>
        <p:spPr>
          <a:xfrm>
            <a:off x="3685850" y="4519802"/>
            <a:ext cx="1645275" cy="15337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txBox="1"/>
          <p:nvPr>
            <p:ph idx="1" type="body"/>
          </p:nvPr>
        </p:nvSpPr>
        <p:spPr>
          <a:xfrm>
            <a:off x="329409" y="1681628"/>
            <a:ext cx="8485179" cy="2143372"/>
          </a:xfrm>
          <a:prstGeom prst="rect">
            <a:avLst/>
          </a:prstGeom>
          <a:noFill/>
          <a:ln>
            <a:noFill/>
          </a:ln>
        </p:spPr>
        <p:txBody>
          <a:bodyPr anchorCtr="0" anchor="t" bIns="45700" lIns="91425" spcFirstLastPara="1" rIns="91425" wrap="square" tIns="45700">
            <a:noAutofit/>
          </a:bodyPr>
          <a:lstStyle/>
          <a:p>
            <a:pPr indent="0" lvl="0" marL="0" rtl="0" algn="ctr">
              <a:lnSpc>
                <a:spcPct val="130000"/>
              </a:lnSpc>
              <a:spcBef>
                <a:spcPts val="0"/>
              </a:spcBef>
              <a:spcAft>
                <a:spcPts val="0"/>
              </a:spcAft>
              <a:buSzPts val="2800"/>
              <a:buNone/>
            </a:pPr>
            <a:r>
              <a:rPr lang="ca-ES" sz="2800"/>
              <a:t>Quines respostes i noves qüestions hem recollits amb l’estudi elaborat pels diferents grups sobre...</a:t>
            </a:r>
            <a:endParaRPr/>
          </a:p>
          <a:p>
            <a:pPr indent="0" lvl="0" marL="0" rtl="0" algn="ctr">
              <a:lnSpc>
                <a:spcPct val="130000"/>
              </a:lnSpc>
              <a:spcBef>
                <a:spcPts val="600"/>
              </a:spcBef>
              <a:spcAft>
                <a:spcPts val="0"/>
              </a:spcAft>
              <a:buSzPts val="2800"/>
              <a:buNone/>
            </a:pPr>
            <a:r>
              <a:rPr b="1" i="1" lang="ca-ES" sz="2800"/>
              <a:t>Q</a:t>
            </a:r>
            <a:r>
              <a:rPr b="1" baseline="-25000" lang="ca-ES" sz="2800"/>
              <a:t>1</a:t>
            </a:r>
            <a:r>
              <a:rPr b="1" lang="ca-ES" sz="2800"/>
              <a:t>: Quants codis diferents admet cada cadenat?</a:t>
            </a:r>
            <a:endParaRPr/>
          </a:p>
        </p:txBody>
      </p:sp>
      <p:sp>
        <p:nvSpPr>
          <p:cNvPr id="275" name="Google Shape;275;p28"/>
          <p:cNvSpPr txBox="1"/>
          <p:nvPr>
            <p:ph type="title"/>
          </p:nvPr>
        </p:nvSpPr>
        <p:spPr>
          <a:xfrm>
            <a:off x="474595" y="318728"/>
            <a:ext cx="7640705"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sz="2000"/>
              <a:t>FASE 2. </a:t>
            </a:r>
            <a:r>
              <a:rPr lang="ca-ES" sz="2000"/>
              <a:t>Validació amb la col·lecció cadenats amb restriccions </a:t>
            </a:r>
            <a:endParaRPr/>
          </a:p>
        </p:txBody>
      </p:sp>
      <p:pic>
        <p:nvPicPr>
          <p:cNvPr descr="Imagen que contiene tabla, interior, diferente, artículos&#10;&#10;Descripción generada automáticamente" id="276" name="Google Shape;276;p28"/>
          <p:cNvPicPr preferRelativeResize="0"/>
          <p:nvPr/>
        </p:nvPicPr>
        <p:blipFill rotWithShape="1">
          <a:blip r:embed="rId3">
            <a:alphaModFix/>
          </a:blip>
          <a:srcRect b="21350" l="0" r="0" t="0"/>
          <a:stretch/>
        </p:blipFill>
        <p:spPr>
          <a:xfrm>
            <a:off x="996993" y="4547571"/>
            <a:ext cx="6212161" cy="1324591"/>
          </a:xfrm>
          <a:prstGeom prst="rect">
            <a:avLst/>
          </a:prstGeom>
          <a:noFill/>
          <a:ln>
            <a:noFill/>
          </a:ln>
        </p:spPr>
      </p:pic>
      <p:pic>
        <p:nvPicPr>
          <p:cNvPr id="277" name="Google Shape;277;p28"/>
          <p:cNvPicPr preferRelativeResize="0"/>
          <p:nvPr/>
        </p:nvPicPr>
        <p:blipFill>
          <a:blip r:embed="rId4">
            <a:alphaModFix/>
          </a:blip>
          <a:stretch>
            <a:fillRect/>
          </a:stretch>
        </p:blipFill>
        <p:spPr>
          <a:xfrm>
            <a:off x="7209149" y="4746825"/>
            <a:ext cx="1147650" cy="106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idx="1" type="body"/>
          </p:nvPr>
        </p:nvSpPr>
        <p:spPr>
          <a:xfrm>
            <a:off x="460394" y="1247036"/>
            <a:ext cx="8397857" cy="2143372"/>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lang="ca-ES">
                <a:solidFill>
                  <a:srgbClr val="000000"/>
                </a:solidFill>
              </a:rPr>
              <a:t>Donem nom a les diferents tècniques </a:t>
            </a:r>
            <a:r>
              <a:rPr b="1" lang="ca-ES">
                <a:solidFill>
                  <a:srgbClr val="000000"/>
                </a:solidFill>
              </a:rPr>
              <a:t>per descriure l’espai a comptar</a:t>
            </a:r>
            <a:endParaRPr/>
          </a:p>
          <a:p>
            <a:pPr indent="-114300" lvl="1" marL="457200" rtl="0" algn="l">
              <a:lnSpc>
                <a:spcPct val="130000"/>
              </a:lnSpc>
              <a:spcBef>
                <a:spcPts val="600"/>
              </a:spcBef>
              <a:spcAft>
                <a:spcPts val="0"/>
              </a:spcAft>
              <a:buSzPts val="1800"/>
              <a:buNone/>
            </a:pPr>
            <a:r>
              <a:t/>
            </a:r>
            <a:endParaRPr/>
          </a:p>
        </p:txBody>
      </p:sp>
      <p:sp>
        <p:nvSpPr>
          <p:cNvPr id="283" name="Google Shape;283;p29"/>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sz="2000"/>
              <a:t>FASE 2. </a:t>
            </a:r>
            <a:r>
              <a:rPr lang="ca-ES" sz="2000"/>
              <a:t>Validació amb la col·lecció cadenats amb restriccions </a:t>
            </a:r>
            <a:endParaRPr sz="2000"/>
          </a:p>
        </p:txBody>
      </p:sp>
      <p:pic>
        <p:nvPicPr>
          <p:cNvPr descr="Tabla&#10;&#10;Descripción generada automáticamente" id="284" name="Google Shape;284;p29"/>
          <p:cNvPicPr preferRelativeResize="0"/>
          <p:nvPr/>
        </p:nvPicPr>
        <p:blipFill rotWithShape="1">
          <a:blip r:embed="rId3">
            <a:alphaModFix/>
          </a:blip>
          <a:srcRect b="0" l="0" r="0" t="0"/>
          <a:stretch/>
        </p:blipFill>
        <p:spPr>
          <a:xfrm>
            <a:off x="709684" y="2325876"/>
            <a:ext cx="3598198" cy="1230351"/>
          </a:xfrm>
          <a:prstGeom prst="rect">
            <a:avLst/>
          </a:prstGeom>
          <a:noFill/>
          <a:ln>
            <a:noFill/>
          </a:ln>
        </p:spPr>
      </p:pic>
      <p:pic>
        <p:nvPicPr>
          <p:cNvPr id="285" name="Google Shape;285;p29"/>
          <p:cNvPicPr preferRelativeResize="0"/>
          <p:nvPr/>
        </p:nvPicPr>
        <p:blipFill rotWithShape="1">
          <a:blip r:embed="rId4">
            <a:alphaModFix/>
          </a:blip>
          <a:srcRect b="0" l="0" r="0" t="0"/>
          <a:stretch/>
        </p:blipFill>
        <p:spPr>
          <a:xfrm>
            <a:off x="917564" y="3919663"/>
            <a:ext cx="2870202" cy="2128660"/>
          </a:xfrm>
          <a:prstGeom prst="rect">
            <a:avLst/>
          </a:prstGeom>
          <a:noFill/>
          <a:ln>
            <a:noFill/>
          </a:ln>
        </p:spPr>
      </p:pic>
      <p:pic>
        <p:nvPicPr>
          <p:cNvPr descr="Imagen que contiene Diagrama&#10;&#10;Descripción generada automáticamente" id="286" name="Google Shape;286;p29"/>
          <p:cNvPicPr preferRelativeResize="0"/>
          <p:nvPr/>
        </p:nvPicPr>
        <p:blipFill rotWithShape="1">
          <a:blip r:embed="rId5">
            <a:alphaModFix/>
          </a:blip>
          <a:srcRect b="31674" l="0" r="33617" t="0"/>
          <a:stretch/>
        </p:blipFill>
        <p:spPr>
          <a:xfrm>
            <a:off x="4414298" y="4159809"/>
            <a:ext cx="2360665" cy="1945295"/>
          </a:xfrm>
          <a:prstGeom prst="rect">
            <a:avLst/>
          </a:prstGeom>
          <a:noFill/>
          <a:ln>
            <a:noFill/>
          </a:ln>
        </p:spPr>
      </p:pic>
      <p:pic>
        <p:nvPicPr>
          <p:cNvPr id="287" name="Google Shape;287;p29"/>
          <p:cNvPicPr preferRelativeResize="0"/>
          <p:nvPr/>
        </p:nvPicPr>
        <p:blipFill rotWithShape="1">
          <a:blip r:embed="rId6">
            <a:alphaModFix/>
          </a:blip>
          <a:srcRect b="0" l="0" r="0" t="0"/>
          <a:stretch/>
        </p:blipFill>
        <p:spPr>
          <a:xfrm>
            <a:off x="5141760" y="2255637"/>
            <a:ext cx="3021850" cy="1768770"/>
          </a:xfrm>
          <a:prstGeom prst="rect">
            <a:avLst/>
          </a:prstGeom>
          <a:noFill/>
          <a:ln>
            <a:noFill/>
          </a:ln>
        </p:spPr>
      </p:pic>
      <p:pic>
        <p:nvPicPr>
          <p:cNvPr id="288" name="Google Shape;288;p29"/>
          <p:cNvPicPr preferRelativeResize="0"/>
          <p:nvPr/>
        </p:nvPicPr>
        <p:blipFill rotWithShape="1">
          <a:blip r:embed="rId7">
            <a:alphaModFix/>
          </a:blip>
          <a:srcRect b="0" l="0" r="0" t="0"/>
          <a:stretch/>
        </p:blipFill>
        <p:spPr>
          <a:xfrm>
            <a:off x="7066022" y="4249318"/>
            <a:ext cx="1617584" cy="1980067"/>
          </a:xfrm>
          <a:prstGeom prst="rect">
            <a:avLst/>
          </a:prstGeom>
          <a:noFill/>
          <a:ln>
            <a:noFill/>
          </a:ln>
        </p:spPr>
      </p:pic>
      <p:sp>
        <p:nvSpPr>
          <p:cNvPr id="289" name="Google Shape;289;p29"/>
          <p:cNvSpPr txBox="1"/>
          <p:nvPr/>
        </p:nvSpPr>
        <p:spPr>
          <a:xfrm>
            <a:off x="1146714" y="1860302"/>
            <a:ext cx="6322336" cy="338554"/>
          </a:xfrm>
          <a:prstGeom prst="rect">
            <a:avLst/>
          </a:prstGeom>
          <a:solidFill>
            <a:srgbClr val="733EF6">
              <a:alpha val="14509"/>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ca-ES" sz="1600" u="none" cap="none" strike="noStrike">
                <a:solidFill>
                  <a:srgbClr val="000000"/>
                </a:solidFill>
                <a:latin typeface="Avenir"/>
                <a:ea typeface="Avenir"/>
                <a:cs typeface="Avenir"/>
                <a:sym typeface="Avenir"/>
              </a:rPr>
              <a:t>Llistes</a:t>
            </a:r>
            <a:r>
              <a:rPr b="0" i="0" lang="ca-ES" sz="1600" u="none" cap="none" strike="noStrike">
                <a:solidFill>
                  <a:srgbClr val="000000"/>
                </a:solidFill>
                <a:latin typeface="Avenir"/>
                <a:ea typeface="Avenir"/>
                <a:cs typeface="Avenir"/>
                <a:sym typeface="Avenir"/>
              </a:rPr>
              <a:t> més o menys </a:t>
            </a:r>
            <a:r>
              <a:rPr b="1" i="0" lang="ca-ES" sz="1600" u="none" cap="none" strike="noStrike">
                <a:solidFill>
                  <a:srgbClr val="000000"/>
                </a:solidFill>
                <a:latin typeface="Avenir"/>
                <a:ea typeface="Avenir"/>
                <a:cs typeface="Avenir"/>
                <a:sym typeface="Avenir"/>
              </a:rPr>
              <a:t>estructurades de codis</a:t>
            </a:r>
            <a:endParaRPr b="0" i="0" sz="1400" u="none" cap="none" strike="noStrike">
              <a:solidFill>
                <a:srgbClr val="000000"/>
              </a:solidFill>
              <a:latin typeface="Arial"/>
              <a:ea typeface="Arial"/>
              <a:cs typeface="Arial"/>
              <a:sym typeface="Arial"/>
            </a:endParaRPr>
          </a:p>
        </p:txBody>
      </p:sp>
      <p:sp>
        <p:nvSpPr>
          <p:cNvPr id="290" name="Google Shape;290;p29"/>
          <p:cNvSpPr txBox="1"/>
          <p:nvPr/>
        </p:nvSpPr>
        <p:spPr>
          <a:xfrm>
            <a:off x="917564" y="6242482"/>
            <a:ext cx="3078082" cy="338554"/>
          </a:xfrm>
          <a:prstGeom prst="rect">
            <a:avLst/>
          </a:prstGeom>
          <a:solidFill>
            <a:srgbClr val="733EF6">
              <a:alpha val="14509"/>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ca-ES" sz="1600" u="none" cap="none" strike="noStrike">
                <a:solidFill>
                  <a:srgbClr val="000000"/>
                </a:solidFill>
                <a:latin typeface="Avenir"/>
                <a:ea typeface="Avenir"/>
                <a:cs typeface="Avenir"/>
                <a:sym typeface="Avenir"/>
              </a:rPr>
              <a:t>Diagrama d’arbre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idx="1" type="body"/>
          </p:nvPr>
        </p:nvSpPr>
        <p:spPr>
          <a:xfrm>
            <a:off x="460394" y="1247036"/>
            <a:ext cx="8397857" cy="2143372"/>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lang="ca-ES">
                <a:solidFill>
                  <a:srgbClr val="000000"/>
                </a:solidFill>
              </a:rPr>
              <a:t>Donem nom a les diferents tècniques </a:t>
            </a:r>
            <a:r>
              <a:rPr b="1" lang="ca-ES">
                <a:solidFill>
                  <a:srgbClr val="000000"/>
                </a:solidFill>
              </a:rPr>
              <a:t>per fer el recompte de codis</a:t>
            </a:r>
            <a:endParaRPr/>
          </a:p>
        </p:txBody>
      </p:sp>
      <p:pic>
        <p:nvPicPr>
          <p:cNvPr descr="Imagen que contiene Diagrama&#10;&#10;Descripción generada automáticamente" id="296" name="Google Shape;296;p30"/>
          <p:cNvPicPr preferRelativeResize="0"/>
          <p:nvPr/>
        </p:nvPicPr>
        <p:blipFill rotWithShape="1">
          <a:blip r:embed="rId3">
            <a:alphaModFix/>
          </a:blip>
          <a:srcRect b="0" l="0" r="0" t="0"/>
          <a:stretch/>
        </p:blipFill>
        <p:spPr>
          <a:xfrm>
            <a:off x="3953579" y="2215505"/>
            <a:ext cx="3914447" cy="3133996"/>
          </a:xfrm>
          <a:prstGeom prst="rect">
            <a:avLst/>
          </a:prstGeom>
          <a:noFill/>
          <a:ln>
            <a:noFill/>
          </a:ln>
        </p:spPr>
      </p:pic>
      <p:pic>
        <p:nvPicPr>
          <p:cNvPr id="297" name="Google Shape;297;p30"/>
          <p:cNvPicPr preferRelativeResize="0"/>
          <p:nvPr/>
        </p:nvPicPr>
        <p:blipFill rotWithShape="1">
          <a:blip r:embed="rId4">
            <a:alphaModFix/>
          </a:blip>
          <a:srcRect b="0" l="0" r="0" t="0"/>
          <a:stretch/>
        </p:blipFill>
        <p:spPr>
          <a:xfrm>
            <a:off x="655694" y="4827241"/>
            <a:ext cx="3353530" cy="1712031"/>
          </a:xfrm>
          <a:prstGeom prst="rect">
            <a:avLst/>
          </a:prstGeom>
          <a:noFill/>
          <a:ln>
            <a:noFill/>
          </a:ln>
        </p:spPr>
      </p:pic>
      <p:pic>
        <p:nvPicPr>
          <p:cNvPr id="298" name="Google Shape;298;p30"/>
          <p:cNvPicPr preferRelativeResize="0"/>
          <p:nvPr/>
        </p:nvPicPr>
        <p:blipFill rotWithShape="1">
          <a:blip r:embed="rId5">
            <a:alphaModFix/>
          </a:blip>
          <a:srcRect b="0" l="0" r="0" t="0"/>
          <a:stretch/>
        </p:blipFill>
        <p:spPr>
          <a:xfrm>
            <a:off x="753747" y="2378321"/>
            <a:ext cx="3056925" cy="1834155"/>
          </a:xfrm>
          <a:prstGeom prst="rect">
            <a:avLst/>
          </a:prstGeom>
          <a:noFill/>
          <a:ln>
            <a:noFill/>
          </a:ln>
        </p:spPr>
      </p:pic>
      <p:sp>
        <p:nvSpPr>
          <p:cNvPr id="299" name="Google Shape;299;p30"/>
          <p:cNvSpPr txBox="1"/>
          <p:nvPr/>
        </p:nvSpPr>
        <p:spPr>
          <a:xfrm>
            <a:off x="753747" y="1921066"/>
            <a:ext cx="3057000" cy="338700"/>
          </a:xfrm>
          <a:prstGeom prst="rect">
            <a:avLst/>
          </a:prstGeom>
          <a:solidFill>
            <a:srgbClr val="733EF6">
              <a:alpha val="14509"/>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i="0" lang="ca-ES" sz="1600" u="none" cap="none" strike="noStrike">
                <a:solidFill>
                  <a:srgbClr val="000000"/>
                </a:solidFill>
                <a:latin typeface="Avenir"/>
                <a:ea typeface="Avenir"/>
                <a:cs typeface="Avenir"/>
                <a:sym typeface="Avenir"/>
              </a:rPr>
              <a:t>Producte d’opcions</a:t>
            </a:r>
            <a:endParaRPr i="0" sz="1400" u="none" cap="none" strike="noStrike">
              <a:solidFill>
                <a:srgbClr val="000000"/>
              </a:solidFill>
              <a:latin typeface="Avenir"/>
              <a:ea typeface="Avenir"/>
              <a:cs typeface="Avenir"/>
              <a:sym typeface="Avenir"/>
            </a:endParaRPr>
          </a:p>
        </p:txBody>
      </p:sp>
      <p:sp>
        <p:nvSpPr>
          <p:cNvPr id="300" name="Google Shape;300;p30"/>
          <p:cNvSpPr txBox="1"/>
          <p:nvPr/>
        </p:nvSpPr>
        <p:spPr>
          <a:xfrm>
            <a:off x="6430381" y="3627701"/>
            <a:ext cx="1959900" cy="585000"/>
          </a:xfrm>
          <a:prstGeom prst="rect">
            <a:avLst/>
          </a:prstGeom>
          <a:solidFill>
            <a:srgbClr val="733EF6">
              <a:alpha val="14509"/>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i="0" lang="ca-ES" sz="1600" u="none" cap="none" strike="noStrike">
                <a:solidFill>
                  <a:srgbClr val="000000"/>
                </a:solidFill>
                <a:latin typeface="Avenir"/>
                <a:ea typeface="Avenir"/>
                <a:cs typeface="Avenir"/>
                <a:sym typeface="Avenir"/>
              </a:rPr>
              <a:t>Agrupament </a:t>
            </a:r>
            <a:endParaRPr i="0" sz="14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600"/>
              <a:buFont typeface="Arial"/>
              <a:buNone/>
            </a:pPr>
            <a:r>
              <a:rPr i="0" lang="ca-ES" sz="1600" u="none" cap="none" strike="noStrike">
                <a:solidFill>
                  <a:srgbClr val="000000"/>
                </a:solidFill>
                <a:latin typeface="Avenir"/>
                <a:ea typeface="Avenir"/>
                <a:cs typeface="Avenir"/>
                <a:sym typeface="Avenir"/>
              </a:rPr>
              <a:t>de codis repetits</a:t>
            </a:r>
            <a:endParaRPr i="0" sz="1400" u="none" cap="none" strike="noStrike">
              <a:solidFill>
                <a:srgbClr val="000000"/>
              </a:solidFill>
              <a:latin typeface="Avenir"/>
              <a:ea typeface="Avenir"/>
              <a:cs typeface="Avenir"/>
              <a:sym typeface="Avenir"/>
            </a:endParaRPr>
          </a:p>
        </p:txBody>
      </p:sp>
      <p:sp>
        <p:nvSpPr>
          <p:cNvPr id="301" name="Google Shape;301;p30"/>
          <p:cNvSpPr txBox="1"/>
          <p:nvPr/>
        </p:nvSpPr>
        <p:spPr>
          <a:xfrm>
            <a:off x="4154842" y="5954497"/>
            <a:ext cx="1959900" cy="585000"/>
          </a:xfrm>
          <a:prstGeom prst="rect">
            <a:avLst/>
          </a:prstGeom>
          <a:solidFill>
            <a:srgbClr val="733EF6">
              <a:alpha val="14509"/>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i="0" lang="ca-ES" sz="1600" u="none" cap="none" strike="noStrike">
                <a:solidFill>
                  <a:srgbClr val="000000"/>
                </a:solidFill>
                <a:latin typeface="Avenir"/>
                <a:ea typeface="Avenir"/>
                <a:cs typeface="Avenir"/>
                <a:sym typeface="Avenir"/>
              </a:rPr>
              <a:t>Cerca i ús de fórmula</a:t>
            </a:r>
            <a:endParaRPr i="0" sz="1400" u="none" cap="none" strike="noStrike">
              <a:solidFill>
                <a:srgbClr val="000000"/>
              </a:solidFill>
              <a:latin typeface="Avenir"/>
              <a:ea typeface="Avenir"/>
              <a:cs typeface="Avenir"/>
              <a:sym typeface="Avenir"/>
            </a:endParaRPr>
          </a:p>
        </p:txBody>
      </p:sp>
      <p:sp>
        <p:nvSpPr>
          <p:cNvPr id="302" name="Google Shape;302;p30"/>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sz="2000"/>
              <a:t>FASE 2. </a:t>
            </a:r>
            <a:r>
              <a:rPr lang="ca-ES" sz="2000"/>
              <a:t>Validació amb la col·lecció cadenats amb restriccions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ph idx="1" type="body"/>
          </p:nvPr>
        </p:nvSpPr>
        <p:spPr>
          <a:xfrm>
            <a:off x="329409" y="1681628"/>
            <a:ext cx="8485179" cy="2143372"/>
          </a:xfrm>
          <a:prstGeom prst="rect">
            <a:avLst/>
          </a:prstGeom>
          <a:noFill/>
          <a:ln>
            <a:noFill/>
          </a:ln>
        </p:spPr>
        <p:txBody>
          <a:bodyPr anchorCtr="0" anchor="t" bIns="45700" lIns="91425" spcFirstLastPara="1" rIns="91425" wrap="square" tIns="45700">
            <a:noAutofit/>
          </a:bodyPr>
          <a:lstStyle/>
          <a:p>
            <a:pPr indent="0" lvl="0" marL="0" rtl="0" algn="ctr">
              <a:lnSpc>
                <a:spcPct val="130000"/>
              </a:lnSpc>
              <a:spcBef>
                <a:spcPts val="0"/>
              </a:spcBef>
              <a:spcAft>
                <a:spcPts val="0"/>
              </a:spcAft>
              <a:buSzPts val="2800"/>
              <a:buNone/>
            </a:pPr>
            <a:r>
              <a:rPr lang="ca-ES" sz="2800"/>
              <a:t>Ens han donat més informació sobre la contrasenya...</a:t>
            </a:r>
            <a:endParaRPr/>
          </a:p>
          <a:p>
            <a:pPr indent="0" lvl="0" marL="0" rtl="0" algn="ctr">
              <a:lnSpc>
                <a:spcPct val="130000"/>
              </a:lnSpc>
              <a:spcBef>
                <a:spcPts val="600"/>
              </a:spcBef>
              <a:spcAft>
                <a:spcPts val="0"/>
              </a:spcAft>
              <a:buSzPts val="2800"/>
              <a:buNone/>
            </a:pPr>
            <a:r>
              <a:rPr b="1" i="1" lang="ca-ES" sz="2800"/>
              <a:t>Q</a:t>
            </a:r>
            <a:r>
              <a:rPr b="1" baseline="-25000" lang="ca-ES" sz="2800"/>
              <a:t>2</a:t>
            </a:r>
            <a:r>
              <a:rPr b="1" lang="ca-ES" sz="2800"/>
              <a:t>: Podem trobar el nombre de codis que tenen ara els cadenats amb la nova informació? </a:t>
            </a:r>
            <a:endParaRPr b="1"/>
          </a:p>
        </p:txBody>
      </p:sp>
      <p:pic>
        <p:nvPicPr>
          <p:cNvPr descr="Imagen que contiene tabla, interior, diferente, artículos&#10;&#10;Descripción generada automáticamente" id="309" name="Google Shape;309;p31"/>
          <p:cNvPicPr preferRelativeResize="0"/>
          <p:nvPr/>
        </p:nvPicPr>
        <p:blipFill rotWithShape="1">
          <a:blip r:embed="rId3">
            <a:alphaModFix/>
          </a:blip>
          <a:srcRect b="21350" l="0" r="0" t="0"/>
          <a:stretch/>
        </p:blipFill>
        <p:spPr>
          <a:xfrm>
            <a:off x="1001043" y="4547571"/>
            <a:ext cx="6212161" cy="1324591"/>
          </a:xfrm>
          <a:prstGeom prst="rect">
            <a:avLst/>
          </a:prstGeom>
          <a:noFill/>
          <a:ln>
            <a:noFill/>
          </a:ln>
        </p:spPr>
      </p:pic>
      <p:sp>
        <p:nvSpPr>
          <p:cNvPr id="310" name="Google Shape;310;p31"/>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sz="2000"/>
              <a:t>FASE 2. </a:t>
            </a:r>
            <a:r>
              <a:rPr lang="ca-ES" sz="2000"/>
              <a:t>Validació amb la col·lecció cadenats amb restriccions </a:t>
            </a:r>
            <a:endParaRPr sz="2000"/>
          </a:p>
        </p:txBody>
      </p:sp>
      <p:pic>
        <p:nvPicPr>
          <p:cNvPr id="311" name="Google Shape;311;p31"/>
          <p:cNvPicPr preferRelativeResize="0"/>
          <p:nvPr/>
        </p:nvPicPr>
        <p:blipFill>
          <a:blip r:embed="rId4">
            <a:alphaModFix/>
          </a:blip>
          <a:stretch>
            <a:fillRect/>
          </a:stretch>
        </p:blipFill>
        <p:spPr>
          <a:xfrm>
            <a:off x="7060796" y="4547575"/>
            <a:ext cx="1420904" cy="1324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type="title"/>
          </p:nvPr>
        </p:nvSpPr>
        <p:spPr>
          <a:xfrm>
            <a:off x="1085850" y="318728"/>
            <a:ext cx="77865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b="1" lang="ca-ES" sz="2000"/>
              <a:t>FASE 2. </a:t>
            </a:r>
            <a:r>
              <a:rPr lang="ca-ES" sz="2000"/>
              <a:t>Validació amb la col·lecció cadenats amb restriccions </a:t>
            </a:r>
            <a:endParaRPr sz="2000"/>
          </a:p>
        </p:txBody>
      </p:sp>
      <p:sp>
        <p:nvSpPr>
          <p:cNvPr id="317" name="Google Shape;317;p32"/>
          <p:cNvSpPr/>
          <p:nvPr/>
        </p:nvSpPr>
        <p:spPr>
          <a:xfrm rot="5400000">
            <a:off x="42832" y="1516522"/>
            <a:ext cx="1418400" cy="1219800"/>
          </a:xfrm>
          <a:prstGeom prst="roundRect">
            <a:avLst>
              <a:gd fmla="val 5407" name="adj"/>
            </a:avLst>
          </a:prstGeom>
          <a:solidFill>
            <a:srgbClr val="733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venir"/>
              <a:ea typeface="Avenir"/>
              <a:cs typeface="Avenir"/>
              <a:sym typeface="Avenir"/>
            </a:endParaRPr>
          </a:p>
        </p:txBody>
      </p:sp>
      <p:sp>
        <p:nvSpPr>
          <p:cNvPr id="318" name="Google Shape;318;p32"/>
          <p:cNvSpPr txBox="1"/>
          <p:nvPr/>
        </p:nvSpPr>
        <p:spPr>
          <a:xfrm>
            <a:off x="1382581" y="2067056"/>
            <a:ext cx="3090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ca-ES" sz="1600" u="none" cap="none" strike="noStrike">
                <a:solidFill>
                  <a:schemeClr val="dk1"/>
                </a:solidFill>
                <a:latin typeface="Avenir"/>
                <a:ea typeface="Avenir"/>
                <a:cs typeface="Avenir"/>
                <a:sym typeface="Avenir"/>
              </a:rPr>
              <a:t>Sabem que la contrasenya no conté xifres repetides</a:t>
            </a:r>
            <a:endParaRPr b="0" i="0" sz="1400" u="none" cap="none" strike="noStrike">
              <a:solidFill>
                <a:srgbClr val="000000"/>
              </a:solidFill>
              <a:latin typeface="Arial"/>
              <a:ea typeface="Arial"/>
              <a:cs typeface="Arial"/>
              <a:sym typeface="Arial"/>
            </a:endParaRPr>
          </a:p>
        </p:txBody>
      </p:sp>
      <p:sp>
        <p:nvSpPr>
          <p:cNvPr id="319" name="Google Shape;319;p32"/>
          <p:cNvSpPr txBox="1"/>
          <p:nvPr/>
        </p:nvSpPr>
        <p:spPr>
          <a:xfrm>
            <a:off x="1429017" y="1435293"/>
            <a:ext cx="3433800" cy="585000"/>
          </a:xfrm>
          <a:prstGeom prst="rect">
            <a:avLst/>
          </a:prstGeom>
          <a:solidFill>
            <a:srgbClr val="7030A0">
              <a:alpha val="1451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chemeClr val="dk1"/>
                </a:solidFill>
                <a:latin typeface="Avenir"/>
                <a:ea typeface="Avenir"/>
                <a:cs typeface="Avenir"/>
                <a:sym typeface="Avenir"/>
              </a:rPr>
              <a:t>Cadenat 7: </a:t>
            </a:r>
            <a:r>
              <a:rPr b="0" i="0" lang="ca-ES" sz="1600" u="none" cap="none" strike="noStrike">
                <a:solidFill>
                  <a:schemeClr val="dk1"/>
                </a:solidFill>
                <a:latin typeface="Avenir"/>
                <a:ea typeface="Avenir"/>
                <a:cs typeface="Avenir"/>
                <a:sym typeface="Avenir"/>
              </a:rPr>
              <a:t>Cadenat de numeració de ruleta (sense repeticions)</a:t>
            </a:r>
            <a:endParaRPr b="1" i="0" sz="1600" u="none" cap="none" strike="noStrike">
              <a:solidFill>
                <a:schemeClr val="dk1"/>
              </a:solidFill>
              <a:latin typeface="Avenir"/>
              <a:ea typeface="Avenir"/>
              <a:cs typeface="Avenir"/>
              <a:sym typeface="Avenir"/>
            </a:endParaRPr>
          </a:p>
        </p:txBody>
      </p:sp>
      <p:sp>
        <p:nvSpPr>
          <p:cNvPr id="320" name="Google Shape;320;p32"/>
          <p:cNvSpPr/>
          <p:nvPr/>
        </p:nvSpPr>
        <p:spPr>
          <a:xfrm>
            <a:off x="258010" y="1495439"/>
            <a:ext cx="1015910" cy="1224439"/>
          </a:xfrm>
          <a:custGeom>
            <a:rect b="b" l="l" r="r" t="t"/>
            <a:pathLst>
              <a:path extrusionOk="0" h="2782816" w="2539776">
                <a:moveTo>
                  <a:pt x="0" y="0"/>
                </a:moveTo>
                <a:lnTo>
                  <a:pt x="2539776" y="0"/>
                </a:lnTo>
                <a:lnTo>
                  <a:pt x="2539776" y="2782816"/>
                </a:lnTo>
                <a:lnTo>
                  <a:pt x="0" y="2782816"/>
                </a:lnTo>
                <a:lnTo>
                  <a:pt x="0" y="0"/>
                </a:lnTo>
                <a:close/>
              </a:path>
            </a:pathLst>
          </a:custGeom>
          <a:blipFill rotWithShape="1">
            <a:blip r:embed="rId3">
              <a:alphaModFix/>
            </a:blip>
            <a:stretch>
              <a:fillRect b="-3439" l="-3609" r="-78247" t="-1523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321" name="Google Shape;321;p32"/>
          <p:cNvSpPr txBox="1"/>
          <p:nvPr/>
        </p:nvSpPr>
        <p:spPr>
          <a:xfrm>
            <a:off x="1429017" y="3861761"/>
            <a:ext cx="3035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ca-ES" sz="1600" u="none" cap="none" strike="noStrike">
                <a:solidFill>
                  <a:schemeClr val="dk1"/>
                </a:solidFill>
                <a:latin typeface="Avenir"/>
                <a:ea typeface="Avenir"/>
                <a:cs typeface="Avenir"/>
                <a:sym typeface="Avenir"/>
              </a:rPr>
              <a:t>Sabem amb seguretat que la contrasenya té </a:t>
            </a:r>
            <a:r>
              <a:rPr lang="ca-ES" sz="1600">
                <a:solidFill>
                  <a:schemeClr val="dk1"/>
                </a:solidFill>
                <a:latin typeface="Avenir"/>
                <a:ea typeface="Avenir"/>
                <a:cs typeface="Avenir"/>
                <a:sym typeface="Avenir"/>
              </a:rPr>
              <a:t>4</a:t>
            </a:r>
            <a:r>
              <a:rPr b="0" i="0" lang="ca-ES" sz="1600" u="none" cap="none" strike="noStrike">
                <a:solidFill>
                  <a:schemeClr val="dk1"/>
                </a:solidFill>
                <a:latin typeface="Avenir"/>
                <a:ea typeface="Avenir"/>
                <a:cs typeface="Avenir"/>
                <a:sym typeface="Avenir"/>
              </a:rPr>
              <a:t> xifres.</a:t>
            </a:r>
            <a:endParaRPr b="0" i="0" sz="1600" u="none" cap="none" strike="noStrike">
              <a:solidFill>
                <a:schemeClr val="dk1"/>
              </a:solidFill>
              <a:latin typeface="Avenir"/>
              <a:ea typeface="Avenir"/>
              <a:cs typeface="Avenir"/>
              <a:sym typeface="Avenir"/>
            </a:endParaRPr>
          </a:p>
        </p:txBody>
      </p:sp>
      <p:sp>
        <p:nvSpPr>
          <p:cNvPr id="322" name="Google Shape;322;p32"/>
          <p:cNvSpPr txBox="1"/>
          <p:nvPr/>
        </p:nvSpPr>
        <p:spPr>
          <a:xfrm>
            <a:off x="1429017" y="3189342"/>
            <a:ext cx="3275100" cy="585000"/>
          </a:xfrm>
          <a:prstGeom prst="rect">
            <a:avLst/>
          </a:prstGeom>
          <a:solidFill>
            <a:srgbClr val="7030A0">
              <a:alpha val="1451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chemeClr val="dk1"/>
                </a:solidFill>
                <a:latin typeface="Avenir"/>
                <a:ea typeface="Avenir"/>
                <a:cs typeface="Avenir"/>
                <a:sym typeface="Avenir"/>
              </a:rPr>
              <a:t>Cadenat 8: </a:t>
            </a:r>
            <a:r>
              <a:rPr b="0" i="0" lang="ca-ES" sz="1600" u="none" cap="none" strike="noStrike">
                <a:solidFill>
                  <a:schemeClr val="dk1"/>
                </a:solidFill>
                <a:latin typeface="Avenir"/>
                <a:ea typeface="Avenir"/>
                <a:cs typeface="Avenir"/>
                <a:sym typeface="Avenir"/>
              </a:rPr>
              <a:t>Cadenat polsador (ampliat)</a:t>
            </a:r>
            <a:endParaRPr b="1" i="0" sz="1600" u="none" cap="none" strike="noStrike">
              <a:solidFill>
                <a:schemeClr val="dk1"/>
              </a:solidFill>
              <a:latin typeface="Avenir"/>
              <a:ea typeface="Avenir"/>
              <a:cs typeface="Avenir"/>
              <a:sym typeface="Avenir"/>
            </a:endParaRPr>
          </a:p>
        </p:txBody>
      </p:sp>
      <p:sp>
        <p:nvSpPr>
          <p:cNvPr id="323" name="Google Shape;323;p32"/>
          <p:cNvSpPr txBox="1"/>
          <p:nvPr/>
        </p:nvSpPr>
        <p:spPr>
          <a:xfrm>
            <a:off x="1416314" y="5423484"/>
            <a:ext cx="3834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ca-ES" sz="1600" u="none" cap="none" strike="noStrike">
                <a:solidFill>
                  <a:schemeClr val="dk1"/>
                </a:solidFill>
                <a:latin typeface="Avenir"/>
                <a:ea typeface="Avenir"/>
                <a:cs typeface="Avenir"/>
                <a:sym typeface="Avenir"/>
              </a:rPr>
              <a:t>Sabem que ni els dies ni els anys contenen xifres repetides.</a:t>
            </a:r>
            <a:endParaRPr b="0" i="0" sz="1600" u="none" cap="none" strike="noStrike">
              <a:solidFill>
                <a:schemeClr val="dk1"/>
              </a:solidFill>
              <a:latin typeface="Avenir"/>
              <a:ea typeface="Avenir"/>
              <a:cs typeface="Avenir"/>
              <a:sym typeface="Avenir"/>
            </a:endParaRPr>
          </a:p>
        </p:txBody>
      </p:sp>
      <p:sp>
        <p:nvSpPr>
          <p:cNvPr id="324" name="Google Shape;324;p32"/>
          <p:cNvSpPr txBox="1"/>
          <p:nvPr/>
        </p:nvSpPr>
        <p:spPr>
          <a:xfrm>
            <a:off x="1429017" y="4734960"/>
            <a:ext cx="3294600" cy="585000"/>
          </a:xfrm>
          <a:prstGeom prst="rect">
            <a:avLst/>
          </a:prstGeom>
          <a:solidFill>
            <a:srgbClr val="7030A0">
              <a:alpha val="1451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chemeClr val="dk1"/>
                </a:solidFill>
                <a:latin typeface="Avenir"/>
                <a:ea typeface="Avenir"/>
                <a:cs typeface="Avenir"/>
                <a:sym typeface="Avenir"/>
              </a:rPr>
              <a:t>Cadenat 9: </a:t>
            </a:r>
            <a:r>
              <a:rPr b="0" i="0" lang="ca-ES" sz="1600" u="none" cap="none" strike="noStrike">
                <a:solidFill>
                  <a:schemeClr val="dk1"/>
                </a:solidFill>
                <a:latin typeface="Avenir"/>
                <a:ea typeface="Avenir"/>
                <a:cs typeface="Avenir"/>
                <a:sym typeface="Avenir"/>
              </a:rPr>
              <a:t>Cadenat de dates (sense repeticions)</a:t>
            </a:r>
            <a:endParaRPr b="1" i="0" sz="1600" u="none" cap="none" strike="noStrike">
              <a:solidFill>
                <a:schemeClr val="dk1"/>
              </a:solidFill>
              <a:latin typeface="Avenir"/>
              <a:ea typeface="Avenir"/>
              <a:cs typeface="Avenir"/>
              <a:sym typeface="Avenir"/>
            </a:endParaRPr>
          </a:p>
        </p:txBody>
      </p:sp>
      <p:sp>
        <p:nvSpPr>
          <p:cNvPr id="325" name="Google Shape;325;p32"/>
          <p:cNvSpPr txBox="1"/>
          <p:nvPr/>
        </p:nvSpPr>
        <p:spPr>
          <a:xfrm>
            <a:off x="6191699" y="2853175"/>
            <a:ext cx="3028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ca-ES" sz="1600" u="none" cap="none" strike="noStrike">
                <a:solidFill>
                  <a:schemeClr val="dk1"/>
                </a:solidFill>
                <a:latin typeface="Avenir"/>
                <a:ea typeface="Avenir"/>
                <a:cs typeface="Avenir"/>
                <a:sym typeface="Avenir"/>
              </a:rPr>
              <a:t>Sabem ara que la contrasenya no conté direccions repetides</a:t>
            </a:r>
            <a:endParaRPr b="0" i="0" sz="1600" u="none" cap="none" strike="noStrike">
              <a:solidFill>
                <a:schemeClr val="dk1"/>
              </a:solidFill>
              <a:latin typeface="Avenir"/>
              <a:ea typeface="Avenir"/>
              <a:cs typeface="Avenir"/>
              <a:sym typeface="Avenir"/>
            </a:endParaRPr>
          </a:p>
        </p:txBody>
      </p:sp>
      <p:sp>
        <p:nvSpPr>
          <p:cNvPr id="326" name="Google Shape;326;p32"/>
          <p:cNvSpPr txBox="1"/>
          <p:nvPr/>
        </p:nvSpPr>
        <p:spPr>
          <a:xfrm>
            <a:off x="6253484" y="1960161"/>
            <a:ext cx="2748300" cy="831000"/>
          </a:xfrm>
          <a:prstGeom prst="rect">
            <a:avLst/>
          </a:prstGeom>
          <a:solidFill>
            <a:srgbClr val="7030A0">
              <a:alpha val="1451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chemeClr val="dk1"/>
                </a:solidFill>
                <a:latin typeface="Avenir"/>
                <a:ea typeface="Avenir"/>
                <a:cs typeface="Avenir"/>
                <a:sym typeface="Avenir"/>
              </a:rPr>
              <a:t>Cadenat 10: </a:t>
            </a:r>
            <a:r>
              <a:rPr b="0" i="0" lang="ca-ES" sz="1600" u="none" cap="none" strike="noStrike">
                <a:solidFill>
                  <a:schemeClr val="dk1"/>
                </a:solidFill>
                <a:latin typeface="Avenir"/>
                <a:ea typeface="Avenir"/>
                <a:cs typeface="Avenir"/>
                <a:sym typeface="Avenir"/>
              </a:rPr>
              <a:t>Cadenat direccional (sense repeticions)</a:t>
            </a:r>
            <a:endParaRPr b="1" i="0" sz="1600" u="none" cap="none" strike="noStrike">
              <a:solidFill>
                <a:schemeClr val="dk1"/>
              </a:solidFill>
              <a:latin typeface="Avenir"/>
              <a:ea typeface="Avenir"/>
              <a:cs typeface="Avenir"/>
              <a:sym typeface="Avenir"/>
            </a:endParaRPr>
          </a:p>
        </p:txBody>
      </p:sp>
      <p:sp>
        <p:nvSpPr>
          <p:cNvPr id="327" name="Google Shape;327;p32"/>
          <p:cNvSpPr/>
          <p:nvPr/>
        </p:nvSpPr>
        <p:spPr>
          <a:xfrm rot="5400000">
            <a:off x="48131" y="3127303"/>
            <a:ext cx="1418400" cy="1219800"/>
          </a:xfrm>
          <a:prstGeom prst="roundRect">
            <a:avLst>
              <a:gd fmla="val 5407" name="adj"/>
            </a:avLst>
          </a:prstGeom>
          <a:solidFill>
            <a:srgbClr val="733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venir"/>
              <a:ea typeface="Avenir"/>
              <a:cs typeface="Avenir"/>
              <a:sym typeface="Avenir"/>
            </a:endParaRPr>
          </a:p>
        </p:txBody>
      </p:sp>
      <p:sp>
        <p:nvSpPr>
          <p:cNvPr id="328" name="Google Shape;328;p32"/>
          <p:cNvSpPr/>
          <p:nvPr/>
        </p:nvSpPr>
        <p:spPr>
          <a:xfrm rot="5400000">
            <a:off x="44965" y="4752373"/>
            <a:ext cx="1418400" cy="1219800"/>
          </a:xfrm>
          <a:prstGeom prst="roundRect">
            <a:avLst>
              <a:gd fmla="val 5407" name="adj"/>
            </a:avLst>
          </a:prstGeom>
          <a:solidFill>
            <a:srgbClr val="733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venir"/>
              <a:ea typeface="Avenir"/>
              <a:cs typeface="Avenir"/>
              <a:sym typeface="Avenir"/>
            </a:endParaRPr>
          </a:p>
        </p:txBody>
      </p:sp>
      <p:sp>
        <p:nvSpPr>
          <p:cNvPr id="329" name="Google Shape;329;p32"/>
          <p:cNvSpPr/>
          <p:nvPr/>
        </p:nvSpPr>
        <p:spPr>
          <a:xfrm>
            <a:off x="241826" y="2945497"/>
            <a:ext cx="1072186" cy="1572539"/>
          </a:xfrm>
          <a:custGeom>
            <a:rect b="b" l="l" r="r" t="t"/>
            <a:pathLst>
              <a:path extrusionOk="0" h="3573952" w="3573952">
                <a:moveTo>
                  <a:pt x="0" y="0"/>
                </a:moveTo>
                <a:lnTo>
                  <a:pt x="3573951" y="0"/>
                </a:lnTo>
                <a:lnTo>
                  <a:pt x="3573951" y="3573951"/>
                </a:lnTo>
                <a:lnTo>
                  <a:pt x="0" y="357395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330" name="Google Shape;330;p32"/>
          <p:cNvSpPr/>
          <p:nvPr/>
        </p:nvSpPr>
        <p:spPr>
          <a:xfrm>
            <a:off x="180841" y="4780096"/>
            <a:ext cx="1222386" cy="1061239"/>
          </a:xfrm>
          <a:custGeom>
            <a:rect b="b" l="l" r="r" t="t"/>
            <a:pathLst>
              <a:path extrusionOk="0" h="2703794" w="2469466">
                <a:moveTo>
                  <a:pt x="0" y="0"/>
                </a:moveTo>
                <a:lnTo>
                  <a:pt x="2469465" y="0"/>
                </a:lnTo>
                <a:lnTo>
                  <a:pt x="2469465" y="2703795"/>
                </a:lnTo>
                <a:lnTo>
                  <a:pt x="0" y="270379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331" name="Google Shape;331;p32"/>
          <p:cNvSpPr/>
          <p:nvPr/>
        </p:nvSpPr>
        <p:spPr>
          <a:xfrm rot="5400000">
            <a:off x="4825172" y="2059462"/>
            <a:ext cx="1418400" cy="1219800"/>
          </a:xfrm>
          <a:prstGeom prst="roundRect">
            <a:avLst>
              <a:gd fmla="val 5407" name="adj"/>
            </a:avLst>
          </a:prstGeom>
          <a:solidFill>
            <a:srgbClr val="733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venir"/>
              <a:ea typeface="Avenir"/>
              <a:cs typeface="Avenir"/>
              <a:sym typeface="Avenir"/>
            </a:endParaRPr>
          </a:p>
        </p:txBody>
      </p:sp>
      <p:sp>
        <p:nvSpPr>
          <p:cNvPr id="332" name="Google Shape;332;p32"/>
          <p:cNvSpPr/>
          <p:nvPr/>
        </p:nvSpPr>
        <p:spPr>
          <a:xfrm>
            <a:off x="5190450" y="1940675"/>
            <a:ext cx="733614" cy="1147798"/>
          </a:xfrm>
          <a:custGeom>
            <a:rect b="b" l="l" r="r" t="t"/>
            <a:pathLst>
              <a:path extrusionOk="0" h="3672953" w="2157687">
                <a:moveTo>
                  <a:pt x="0" y="0"/>
                </a:moveTo>
                <a:lnTo>
                  <a:pt x="2157688" y="0"/>
                </a:lnTo>
                <a:lnTo>
                  <a:pt x="2157688" y="3672953"/>
                </a:lnTo>
                <a:lnTo>
                  <a:pt x="0" y="3672953"/>
                </a:lnTo>
                <a:lnTo>
                  <a:pt x="0" y="0"/>
                </a:lnTo>
                <a:close/>
              </a:path>
            </a:pathLst>
          </a:custGeom>
          <a:blipFill rotWithShape="1">
            <a:blip r:embed="rId6">
              <a:alphaModFix/>
            </a:blip>
            <a:stretch>
              <a:fillRect b="-8689" l="0" r="-99956" t="-876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
        <p:nvSpPr>
          <p:cNvPr id="333" name="Google Shape;333;p32"/>
          <p:cNvSpPr txBox="1"/>
          <p:nvPr/>
        </p:nvSpPr>
        <p:spPr>
          <a:xfrm>
            <a:off x="6253484" y="4656956"/>
            <a:ext cx="2859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ca-ES" sz="1600" u="none" cap="none" strike="noStrike">
                <a:solidFill>
                  <a:schemeClr val="dk1"/>
                </a:solidFill>
                <a:latin typeface="Avenir"/>
                <a:ea typeface="Avenir"/>
                <a:cs typeface="Avenir"/>
                <a:sym typeface="Avenir"/>
              </a:rPr>
              <a:t>Sabem que la contrasenya té dues xifres repetides</a:t>
            </a:r>
            <a:endParaRPr b="0" i="0" sz="1600" u="none" cap="none" strike="noStrike">
              <a:solidFill>
                <a:schemeClr val="dk1"/>
              </a:solidFill>
              <a:latin typeface="Avenir"/>
              <a:ea typeface="Avenir"/>
              <a:cs typeface="Avenir"/>
              <a:sym typeface="Avenir"/>
            </a:endParaRPr>
          </a:p>
        </p:txBody>
      </p:sp>
      <p:sp>
        <p:nvSpPr>
          <p:cNvPr id="334" name="Google Shape;334;p32"/>
          <p:cNvSpPr txBox="1"/>
          <p:nvPr/>
        </p:nvSpPr>
        <p:spPr>
          <a:xfrm>
            <a:off x="6253484" y="4033972"/>
            <a:ext cx="2742300" cy="585000"/>
          </a:xfrm>
          <a:prstGeom prst="rect">
            <a:avLst/>
          </a:prstGeom>
          <a:solidFill>
            <a:srgbClr val="7030A0">
              <a:alpha val="1451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chemeClr val="dk1"/>
                </a:solidFill>
                <a:latin typeface="Avenir"/>
                <a:ea typeface="Avenir"/>
                <a:cs typeface="Avenir"/>
                <a:sym typeface="Avenir"/>
              </a:rPr>
              <a:t>Cadenat 11: </a:t>
            </a:r>
            <a:r>
              <a:rPr b="0" i="0" lang="ca-ES" sz="1600" u="none" cap="none" strike="noStrike">
                <a:solidFill>
                  <a:schemeClr val="dk1"/>
                </a:solidFill>
                <a:latin typeface="Avenir"/>
                <a:ea typeface="Avenir"/>
                <a:cs typeface="Avenir"/>
                <a:sym typeface="Avenir"/>
              </a:rPr>
              <a:t>Cadenat de caixa forta (amb repeticions)</a:t>
            </a:r>
            <a:endParaRPr b="1" i="0" sz="1600" u="none" cap="none" strike="noStrike">
              <a:solidFill>
                <a:schemeClr val="dk1"/>
              </a:solidFill>
              <a:latin typeface="Avenir"/>
              <a:ea typeface="Avenir"/>
              <a:cs typeface="Avenir"/>
              <a:sym typeface="Avenir"/>
            </a:endParaRPr>
          </a:p>
        </p:txBody>
      </p:sp>
      <p:sp>
        <p:nvSpPr>
          <p:cNvPr id="335" name="Google Shape;335;p32"/>
          <p:cNvSpPr/>
          <p:nvPr/>
        </p:nvSpPr>
        <p:spPr>
          <a:xfrm rot="5400000">
            <a:off x="4846882" y="3997988"/>
            <a:ext cx="1418400" cy="1219800"/>
          </a:xfrm>
          <a:prstGeom prst="roundRect">
            <a:avLst>
              <a:gd fmla="val 5407" name="adj"/>
            </a:avLst>
          </a:prstGeom>
          <a:solidFill>
            <a:srgbClr val="733E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venir"/>
              <a:ea typeface="Avenir"/>
              <a:cs typeface="Avenir"/>
              <a:sym typeface="Avenir"/>
            </a:endParaRPr>
          </a:p>
        </p:txBody>
      </p:sp>
      <p:sp>
        <p:nvSpPr>
          <p:cNvPr id="336" name="Google Shape;336;p32"/>
          <p:cNvSpPr/>
          <p:nvPr/>
        </p:nvSpPr>
        <p:spPr>
          <a:xfrm>
            <a:off x="5040438" y="4033571"/>
            <a:ext cx="1151687" cy="1151687"/>
          </a:xfrm>
          <a:custGeom>
            <a:rect b="b" l="l" r="r" t="t"/>
            <a:pathLst>
              <a:path extrusionOk="0" h="2861335" w="2861335">
                <a:moveTo>
                  <a:pt x="0" y="0"/>
                </a:moveTo>
                <a:lnTo>
                  <a:pt x="2861335" y="0"/>
                </a:lnTo>
                <a:lnTo>
                  <a:pt x="2861335" y="2861336"/>
                </a:lnTo>
                <a:lnTo>
                  <a:pt x="0" y="286133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1085850" y="318728"/>
            <a:ext cx="77865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b="1" lang="ca-ES" sz="2000"/>
              <a:t>FASE 2. </a:t>
            </a:r>
            <a:r>
              <a:rPr lang="ca-ES" sz="2000"/>
              <a:t>Validació amb la col·lecció cadenats amb restriccions </a:t>
            </a:r>
            <a:endParaRPr sz="2000"/>
          </a:p>
        </p:txBody>
      </p:sp>
      <p:pic>
        <p:nvPicPr>
          <p:cNvPr id="342" name="Google Shape;342;p33"/>
          <p:cNvPicPr preferRelativeResize="0"/>
          <p:nvPr/>
        </p:nvPicPr>
        <p:blipFill>
          <a:blip r:embed="rId3">
            <a:alphaModFix/>
          </a:blip>
          <a:stretch>
            <a:fillRect/>
          </a:stretch>
        </p:blipFill>
        <p:spPr>
          <a:xfrm>
            <a:off x="1995800" y="2735600"/>
            <a:ext cx="5557049" cy="2977775"/>
          </a:xfrm>
          <a:prstGeom prst="rect">
            <a:avLst/>
          </a:prstGeom>
          <a:noFill/>
          <a:ln>
            <a:noFill/>
          </a:ln>
        </p:spPr>
      </p:pic>
      <p:sp>
        <p:nvSpPr>
          <p:cNvPr id="343" name="Google Shape;343;p33"/>
          <p:cNvSpPr txBox="1"/>
          <p:nvPr/>
        </p:nvSpPr>
        <p:spPr>
          <a:xfrm>
            <a:off x="671640" y="1549625"/>
            <a:ext cx="80169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ca-ES" sz="2000">
                <a:solidFill>
                  <a:srgbClr val="218C97"/>
                </a:solidFill>
                <a:latin typeface="Avenir"/>
                <a:ea typeface="Avenir"/>
                <a:cs typeface="Avenir"/>
                <a:sym typeface="Avenir"/>
              </a:rPr>
              <a:t>PART 1. TREBALL EN GRUP</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rPr b="1" lang="ca-ES" sz="2000">
                <a:solidFill>
                  <a:srgbClr val="218C97"/>
                </a:solidFill>
                <a:latin typeface="Avenir"/>
                <a:ea typeface="Avenir"/>
                <a:cs typeface="Avenir"/>
                <a:sym typeface="Avenir"/>
              </a:rPr>
              <a:t>Sabreu calcular el nombre de contrasenyes de cada cadenat?</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rPr b="1" lang="ca-ES" sz="2000">
                <a:solidFill>
                  <a:srgbClr val="218C97"/>
                </a:solidFill>
                <a:latin typeface="Avenir"/>
                <a:ea typeface="Avenir"/>
                <a:cs typeface="Avenir"/>
                <a:sym typeface="Avenir"/>
              </a:rPr>
              <a:t>Si no, feu preguntes per als grups responsables de cada tipus.</a:t>
            </a:r>
            <a:endParaRPr b="1" sz="2000">
              <a:solidFill>
                <a:srgbClr val="218C97"/>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1085850" y="318728"/>
            <a:ext cx="7786500" cy="640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b="1" lang="ca-ES" sz="2000"/>
              <a:t>FASE 2. </a:t>
            </a:r>
            <a:r>
              <a:rPr lang="ca-ES" sz="2000"/>
              <a:t>Validació amb la col·lecció cadenats amb restriccions </a:t>
            </a:r>
            <a:endParaRPr sz="2000"/>
          </a:p>
        </p:txBody>
      </p:sp>
      <p:sp>
        <p:nvSpPr>
          <p:cNvPr id="349" name="Google Shape;349;p34"/>
          <p:cNvSpPr txBox="1"/>
          <p:nvPr/>
        </p:nvSpPr>
        <p:spPr>
          <a:xfrm>
            <a:off x="671640" y="1549625"/>
            <a:ext cx="80169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ca-ES" sz="2000">
                <a:solidFill>
                  <a:srgbClr val="218C97"/>
                </a:solidFill>
                <a:latin typeface="Avenir"/>
                <a:ea typeface="Avenir"/>
                <a:cs typeface="Avenir"/>
                <a:sym typeface="Avenir"/>
              </a:rPr>
              <a:t>PART 2. TREBALL INDIVIDUAL</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rPr b="1" lang="ca-ES" sz="2000">
                <a:solidFill>
                  <a:srgbClr val="218C97"/>
                </a:solidFill>
                <a:latin typeface="Avenir"/>
                <a:ea typeface="Avenir"/>
                <a:cs typeface="Avenir"/>
                <a:sym typeface="Avenir"/>
              </a:rPr>
              <a:t>Indiqueu el nombre de contrasenyes de cada nou tipus de cadenat i justifiqueu la resposta</a:t>
            </a:r>
            <a:endParaRPr b="1" sz="2000">
              <a:solidFill>
                <a:srgbClr val="218C97"/>
              </a:solidFill>
              <a:latin typeface="Avenir"/>
              <a:ea typeface="Avenir"/>
              <a:cs typeface="Avenir"/>
              <a:sym typeface="Avenir"/>
            </a:endParaRPr>
          </a:p>
        </p:txBody>
      </p:sp>
      <p:pic>
        <p:nvPicPr>
          <p:cNvPr id="350" name="Google Shape;350;p34"/>
          <p:cNvPicPr preferRelativeResize="0"/>
          <p:nvPr/>
        </p:nvPicPr>
        <p:blipFill>
          <a:blip r:embed="rId3">
            <a:alphaModFix/>
          </a:blip>
          <a:stretch>
            <a:fillRect/>
          </a:stretch>
        </p:blipFill>
        <p:spPr>
          <a:xfrm>
            <a:off x="2176275" y="2653375"/>
            <a:ext cx="4025600" cy="3598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5"/>
          <p:cNvSpPr txBox="1"/>
          <p:nvPr>
            <p:ph idx="1" type="body"/>
          </p:nvPr>
        </p:nvSpPr>
        <p:spPr>
          <a:xfrm>
            <a:off x="329409" y="1681628"/>
            <a:ext cx="8485200" cy="2143500"/>
          </a:xfrm>
          <a:prstGeom prst="rect">
            <a:avLst/>
          </a:prstGeom>
          <a:noFill/>
          <a:ln>
            <a:noFill/>
          </a:ln>
        </p:spPr>
        <p:txBody>
          <a:bodyPr anchorCtr="0" anchor="t" bIns="45700" lIns="91425" spcFirstLastPara="1" rIns="91425" wrap="square" tIns="45700">
            <a:noAutofit/>
          </a:bodyPr>
          <a:lstStyle/>
          <a:p>
            <a:pPr indent="0" lvl="0" marL="0" rtl="0" algn="ctr">
              <a:lnSpc>
                <a:spcPct val="130000"/>
              </a:lnSpc>
              <a:spcBef>
                <a:spcPts val="600"/>
              </a:spcBef>
              <a:spcAft>
                <a:spcPts val="0"/>
              </a:spcAft>
              <a:buSzPts val="2800"/>
              <a:buNone/>
            </a:pPr>
            <a:r>
              <a:rPr b="1" i="1" lang="ca-ES" sz="2800"/>
              <a:t>Q</a:t>
            </a:r>
            <a:r>
              <a:rPr b="1" baseline="-25000" lang="ca-ES" sz="2800"/>
              <a:t>3</a:t>
            </a:r>
            <a:r>
              <a:rPr b="1" lang="ca-ES" sz="2800"/>
              <a:t>: Què caracteritza un model de cadenat?</a:t>
            </a:r>
            <a:endParaRPr b="1" sz="2800"/>
          </a:p>
          <a:p>
            <a:pPr indent="0" lvl="0" marL="0" rtl="0" algn="ctr">
              <a:lnSpc>
                <a:spcPct val="130000"/>
              </a:lnSpc>
              <a:spcBef>
                <a:spcPts val="600"/>
              </a:spcBef>
              <a:spcAft>
                <a:spcPts val="0"/>
              </a:spcAft>
              <a:buSzPts val="2800"/>
              <a:buNone/>
            </a:pPr>
            <a:r>
              <a:rPr b="1" lang="ca-ES" sz="2800"/>
              <a:t>Quins models hi ha?</a:t>
            </a:r>
            <a:endParaRPr b="1" sz="2800"/>
          </a:p>
          <a:p>
            <a:pPr indent="0" lvl="0" marL="0" rtl="0" algn="ctr">
              <a:lnSpc>
                <a:spcPct val="130000"/>
              </a:lnSpc>
              <a:spcBef>
                <a:spcPts val="600"/>
              </a:spcBef>
              <a:spcAft>
                <a:spcPts val="0"/>
              </a:spcAft>
              <a:buSzPts val="2800"/>
              <a:buNone/>
            </a:pPr>
            <a:r>
              <a:rPr b="1" lang="ca-ES" sz="2800"/>
              <a:t>Com els caracteritzem i </a:t>
            </a:r>
            <a:r>
              <a:rPr b="1" lang="ca-ES" sz="2800"/>
              <a:t>anomenem</a:t>
            </a:r>
            <a:r>
              <a:rPr b="1" lang="ca-ES" sz="2800"/>
              <a:t>?</a:t>
            </a:r>
            <a:endParaRPr b="1" sz="2800"/>
          </a:p>
        </p:txBody>
      </p:sp>
      <p:sp>
        <p:nvSpPr>
          <p:cNvPr id="357" name="Google Shape;357;p35"/>
          <p:cNvSpPr txBox="1"/>
          <p:nvPr>
            <p:ph type="title"/>
          </p:nvPr>
        </p:nvSpPr>
        <p:spPr>
          <a:xfrm>
            <a:off x="474595" y="318728"/>
            <a:ext cx="76407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sz="2000"/>
              <a:t>FASE 3. </a:t>
            </a:r>
            <a:r>
              <a:rPr lang="ca-ES" sz="2000"/>
              <a:t>Classificació dels cadenats i tècniques generals</a:t>
            </a:r>
            <a:endParaRPr/>
          </a:p>
        </p:txBody>
      </p:sp>
      <p:pic>
        <p:nvPicPr>
          <p:cNvPr descr="Imagen que contiene tabla, interior, diferente, artículos&#10;&#10;Descripción generada automáticamente" id="358" name="Google Shape;358;p35"/>
          <p:cNvPicPr preferRelativeResize="0"/>
          <p:nvPr/>
        </p:nvPicPr>
        <p:blipFill rotWithShape="1">
          <a:blip r:embed="rId3">
            <a:alphaModFix/>
          </a:blip>
          <a:srcRect b="21352" l="0" r="0" t="0"/>
          <a:stretch/>
        </p:blipFill>
        <p:spPr>
          <a:xfrm>
            <a:off x="996993" y="4547571"/>
            <a:ext cx="6212161" cy="1324591"/>
          </a:xfrm>
          <a:prstGeom prst="rect">
            <a:avLst/>
          </a:prstGeom>
          <a:noFill/>
          <a:ln>
            <a:noFill/>
          </a:ln>
        </p:spPr>
      </p:pic>
      <p:pic>
        <p:nvPicPr>
          <p:cNvPr id="359" name="Google Shape;359;p35"/>
          <p:cNvPicPr preferRelativeResize="0"/>
          <p:nvPr/>
        </p:nvPicPr>
        <p:blipFill>
          <a:blip r:embed="rId4">
            <a:alphaModFix/>
          </a:blip>
          <a:stretch>
            <a:fillRect/>
          </a:stretch>
        </p:blipFill>
        <p:spPr>
          <a:xfrm>
            <a:off x="7209149" y="4746825"/>
            <a:ext cx="1147650" cy="106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6"/>
          <p:cNvSpPr txBox="1"/>
          <p:nvPr>
            <p:ph type="title"/>
          </p:nvPr>
        </p:nvSpPr>
        <p:spPr>
          <a:xfrm>
            <a:off x="1085850" y="318728"/>
            <a:ext cx="77865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400"/>
              <a:buNone/>
            </a:pPr>
            <a:r>
              <a:rPr b="1" lang="ca-ES" sz="2000"/>
              <a:t>FASE 3. </a:t>
            </a:r>
            <a:r>
              <a:rPr lang="ca-ES" sz="2000"/>
              <a:t>Classificació dels cadenats i tècniques generals</a:t>
            </a:r>
            <a:endParaRPr b="1" sz="2000"/>
          </a:p>
        </p:txBody>
      </p:sp>
      <p:sp>
        <p:nvSpPr>
          <p:cNvPr id="365" name="Google Shape;365;p36"/>
          <p:cNvSpPr txBox="1"/>
          <p:nvPr/>
        </p:nvSpPr>
        <p:spPr>
          <a:xfrm>
            <a:off x="671640" y="1549625"/>
            <a:ext cx="8016900" cy="384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ca-ES" sz="2000">
                <a:solidFill>
                  <a:srgbClr val="218C97"/>
                </a:solidFill>
                <a:latin typeface="Avenir"/>
                <a:ea typeface="Avenir"/>
                <a:cs typeface="Avenir"/>
                <a:sym typeface="Avenir"/>
              </a:rPr>
              <a:t>PART 1. TREBALL EN GRUP</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rPr b="1" lang="ca-ES" sz="2000">
                <a:solidFill>
                  <a:srgbClr val="218C97"/>
                </a:solidFill>
                <a:latin typeface="Avenir"/>
                <a:ea typeface="Avenir"/>
                <a:cs typeface="Avenir"/>
                <a:sym typeface="Avenir"/>
              </a:rPr>
              <a:t>Treballeu amb el vostre grup per a proposar possibles classificacions de cadenats explicant:</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t/>
            </a:r>
            <a:endParaRPr b="1" sz="2000">
              <a:solidFill>
                <a:srgbClr val="218C97"/>
              </a:solidFill>
              <a:latin typeface="Avenir"/>
              <a:ea typeface="Avenir"/>
              <a:cs typeface="Avenir"/>
              <a:sym typeface="Avenir"/>
            </a:endParaRPr>
          </a:p>
          <a:p>
            <a:pPr indent="-228600" lvl="0" marL="685800" marR="0" rtl="0" algn="l">
              <a:lnSpc>
                <a:spcPct val="130000"/>
              </a:lnSpc>
              <a:spcBef>
                <a:spcPts val="0"/>
              </a:spcBef>
              <a:spcAft>
                <a:spcPts val="0"/>
              </a:spcAft>
              <a:buClr>
                <a:srgbClr val="218C97"/>
              </a:buClr>
              <a:buSzPts val="2000"/>
              <a:buFont typeface="Noto Sans Symbols"/>
              <a:buChar char="➔"/>
            </a:pPr>
            <a:r>
              <a:rPr lang="ca-ES" sz="2000">
                <a:latin typeface="Avenir"/>
                <a:ea typeface="Avenir"/>
                <a:cs typeface="Avenir"/>
                <a:sym typeface="Avenir"/>
              </a:rPr>
              <a:t>Què caracteritza un model o tipus o classe de cadenat? </a:t>
            </a:r>
            <a:endParaRPr sz="2000">
              <a:latin typeface="Avenir"/>
              <a:ea typeface="Avenir"/>
              <a:cs typeface="Avenir"/>
              <a:sym typeface="Avenir"/>
            </a:endParaRPr>
          </a:p>
          <a:p>
            <a:pPr indent="-228600" lvl="0" marL="685800" marR="0" rtl="0" algn="l">
              <a:lnSpc>
                <a:spcPct val="130000"/>
              </a:lnSpc>
              <a:spcBef>
                <a:spcPts val="0"/>
              </a:spcBef>
              <a:spcAft>
                <a:spcPts val="0"/>
              </a:spcAft>
              <a:buClr>
                <a:srgbClr val="218C97"/>
              </a:buClr>
              <a:buSzPts val="2000"/>
              <a:buFont typeface="Noto Sans Symbols"/>
              <a:buChar char="➔"/>
            </a:pPr>
            <a:r>
              <a:rPr lang="ca-ES" sz="2000">
                <a:latin typeface="Avenir"/>
                <a:ea typeface="Avenir"/>
                <a:cs typeface="Avenir"/>
                <a:sym typeface="Avenir"/>
              </a:rPr>
              <a:t>Per què decidiu agrupar-los en un mateix tipus? </a:t>
            </a:r>
            <a:endParaRPr sz="2000">
              <a:latin typeface="Avenir"/>
              <a:ea typeface="Avenir"/>
              <a:cs typeface="Avenir"/>
              <a:sym typeface="Avenir"/>
            </a:endParaRPr>
          </a:p>
          <a:p>
            <a:pPr indent="-228600" lvl="0" marL="685800" marR="0" rtl="0" algn="l">
              <a:lnSpc>
                <a:spcPct val="130000"/>
              </a:lnSpc>
              <a:spcBef>
                <a:spcPts val="0"/>
              </a:spcBef>
              <a:spcAft>
                <a:spcPts val="0"/>
              </a:spcAft>
              <a:buClr>
                <a:srgbClr val="218C97"/>
              </a:buClr>
              <a:buSzPts val="2000"/>
              <a:buFont typeface="Noto Sans Symbols"/>
              <a:buChar char="➔"/>
            </a:pPr>
            <a:r>
              <a:rPr lang="ca-ES" sz="2000">
                <a:latin typeface="Avenir"/>
                <a:ea typeface="Avenir"/>
                <a:cs typeface="Avenir"/>
                <a:sym typeface="Avenir"/>
              </a:rPr>
              <a:t>Com caracteritzar un mateix tipus o model de cadenat? </a:t>
            </a:r>
            <a:br>
              <a:rPr lang="ca-ES" sz="2000">
                <a:latin typeface="Avenir"/>
                <a:ea typeface="Avenir"/>
                <a:cs typeface="Avenir"/>
                <a:sym typeface="Avenir"/>
              </a:rPr>
            </a:br>
            <a:r>
              <a:rPr lang="ca-ES" sz="2000">
                <a:latin typeface="Avenir"/>
                <a:ea typeface="Avenir"/>
                <a:cs typeface="Avenir"/>
                <a:sym typeface="Avenir"/>
              </a:rPr>
              <a:t>Com els podem anomenar?</a:t>
            </a:r>
            <a:r>
              <a:rPr b="1" lang="ca-ES" sz="2000">
                <a:solidFill>
                  <a:srgbClr val="218C97"/>
                </a:solidFill>
                <a:latin typeface="Avenir"/>
                <a:ea typeface="Avenir"/>
                <a:cs typeface="Avenir"/>
                <a:sym typeface="Avenir"/>
              </a:rPr>
              <a:t> </a:t>
            </a:r>
            <a:endParaRPr b="1" sz="2800">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t/>
            </a:r>
            <a:endParaRPr b="1" sz="2000">
              <a:solidFill>
                <a:srgbClr val="218C97"/>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1085850" y="318728"/>
            <a:ext cx="77865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400"/>
              <a:buNone/>
            </a:pPr>
            <a:r>
              <a:rPr b="1" lang="ca-ES" sz="2000"/>
              <a:t>FASE 3. </a:t>
            </a:r>
            <a:r>
              <a:rPr lang="ca-ES" sz="2000"/>
              <a:t>Classificació dels cadenats i tècniques generals</a:t>
            </a:r>
            <a:endParaRPr b="1" sz="2000"/>
          </a:p>
        </p:txBody>
      </p:sp>
      <p:sp>
        <p:nvSpPr>
          <p:cNvPr id="371" name="Google Shape;371;p37"/>
          <p:cNvSpPr txBox="1"/>
          <p:nvPr/>
        </p:nvSpPr>
        <p:spPr>
          <a:xfrm>
            <a:off x="671640" y="1549625"/>
            <a:ext cx="8016900" cy="280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lang="ca-ES" sz="2000">
                <a:solidFill>
                  <a:srgbClr val="218C97"/>
                </a:solidFill>
                <a:latin typeface="Avenir"/>
                <a:ea typeface="Avenir"/>
                <a:cs typeface="Avenir"/>
                <a:sym typeface="Avenir"/>
              </a:rPr>
              <a:t>PART 2. POSADA EN COMÚ</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rPr b="1" lang="ca-ES" sz="2000">
                <a:solidFill>
                  <a:srgbClr val="595959"/>
                </a:solidFill>
                <a:latin typeface="Avenir"/>
                <a:ea typeface="Avenir"/>
                <a:cs typeface="Avenir"/>
                <a:sym typeface="Avenir"/>
              </a:rPr>
              <a:t>Els docents guien la posada en comú dels diferents grups amb propostes sobre Q3. Veure exemples a continuació:</a:t>
            </a:r>
            <a:endParaRPr b="1" sz="2000">
              <a:solidFill>
                <a:srgbClr val="595959"/>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t/>
            </a:r>
            <a:endParaRPr b="1" sz="2000">
              <a:solidFill>
                <a:srgbClr val="218C97"/>
              </a:solidFill>
              <a:latin typeface="Avenir"/>
              <a:ea typeface="Avenir"/>
              <a:cs typeface="Avenir"/>
              <a:sym typeface="Avenir"/>
            </a:endParaRPr>
          </a:p>
          <a:p>
            <a:pPr indent="0" lvl="0" marL="0" marR="0" rtl="0" algn="l">
              <a:lnSpc>
                <a:spcPct val="130000"/>
              </a:lnSpc>
              <a:spcBef>
                <a:spcPts val="0"/>
              </a:spcBef>
              <a:spcAft>
                <a:spcPts val="0"/>
              </a:spcAft>
              <a:buNone/>
            </a:pPr>
            <a:r>
              <a:t/>
            </a:r>
            <a:endParaRPr b="1" sz="2800">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t/>
            </a:r>
            <a:endParaRPr b="1" sz="2000">
              <a:solidFill>
                <a:srgbClr val="218C97"/>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600"/>
              <a:buFont typeface="Arial"/>
              <a:buNone/>
            </a:pPr>
            <a:r>
              <a:t/>
            </a:r>
            <a:endParaRPr b="1" sz="2000">
              <a:solidFill>
                <a:srgbClr val="218C97"/>
              </a:solidFill>
              <a:latin typeface="Avenir"/>
              <a:ea typeface="Avenir"/>
              <a:cs typeface="Avenir"/>
              <a:sym typeface="Avenir"/>
            </a:endParaRPr>
          </a:p>
        </p:txBody>
      </p:sp>
      <p:pic>
        <p:nvPicPr>
          <p:cNvPr id="372" name="Google Shape;372;p37"/>
          <p:cNvPicPr preferRelativeResize="0"/>
          <p:nvPr/>
        </p:nvPicPr>
        <p:blipFill>
          <a:blip r:embed="rId3">
            <a:alphaModFix/>
          </a:blip>
          <a:stretch>
            <a:fillRect/>
          </a:stretch>
        </p:blipFill>
        <p:spPr>
          <a:xfrm>
            <a:off x="413925" y="2990338"/>
            <a:ext cx="4010025" cy="3038425"/>
          </a:xfrm>
          <a:prstGeom prst="rect">
            <a:avLst/>
          </a:prstGeom>
          <a:noFill/>
          <a:ln>
            <a:noFill/>
          </a:ln>
        </p:spPr>
      </p:pic>
      <p:pic>
        <p:nvPicPr>
          <p:cNvPr id="373" name="Google Shape;373;p37"/>
          <p:cNvPicPr preferRelativeResize="0"/>
          <p:nvPr/>
        </p:nvPicPr>
        <p:blipFill>
          <a:blip r:embed="rId4">
            <a:alphaModFix/>
          </a:blip>
          <a:stretch>
            <a:fillRect/>
          </a:stretch>
        </p:blipFill>
        <p:spPr>
          <a:xfrm>
            <a:off x="4470550" y="3559950"/>
            <a:ext cx="4474875" cy="1818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1"/>
          <p:cNvSpPr txBox="1"/>
          <p:nvPr>
            <p:ph type="title"/>
          </p:nvPr>
        </p:nvSpPr>
        <p:spPr>
          <a:xfrm>
            <a:off x="1097119" y="366717"/>
            <a:ext cx="7388400" cy="640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1"/>
          <p:cNvSpPr/>
          <p:nvPr/>
        </p:nvSpPr>
        <p:spPr>
          <a:xfrm>
            <a:off x="1466800" y="2454475"/>
            <a:ext cx="1644505" cy="1481850"/>
          </a:xfrm>
          <a:custGeom>
            <a:rect b="b" l="l" r="r" t="t"/>
            <a:pathLst>
              <a:path extrusionOk="0" h="2782816" w="2539776">
                <a:moveTo>
                  <a:pt x="0" y="0"/>
                </a:moveTo>
                <a:lnTo>
                  <a:pt x="2539776" y="0"/>
                </a:lnTo>
                <a:lnTo>
                  <a:pt x="2539776" y="2782816"/>
                </a:lnTo>
                <a:lnTo>
                  <a:pt x="0" y="2782816"/>
                </a:lnTo>
                <a:lnTo>
                  <a:pt x="0" y="0"/>
                </a:lnTo>
                <a:close/>
              </a:path>
            </a:pathLst>
          </a:custGeom>
          <a:blipFill rotWithShape="1">
            <a:blip r:embed="rId3">
              <a:alphaModFix/>
            </a:blip>
            <a:stretch>
              <a:fillRect b="-3439" l="-3609" r="-78247" t="-1523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03" name="Google Shape;103;p11"/>
          <p:cNvSpPr/>
          <p:nvPr/>
        </p:nvSpPr>
        <p:spPr>
          <a:xfrm>
            <a:off x="1329852" y="4402125"/>
            <a:ext cx="1974608" cy="1769106"/>
          </a:xfrm>
          <a:custGeom>
            <a:rect b="b" l="l" r="r" t="t"/>
            <a:pathLst>
              <a:path extrusionOk="0" h="3573952" w="3573952">
                <a:moveTo>
                  <a:pt x="0" y="0"/>
                </a:moveTo>
                <a:lnTo>
                  <a:pt x="3573951" y="0"/>
                </a:lnTo>
                <a:lnTo>
                  <a:pt x="3573951" y="3573951"/>
                </a:lnTo>
                <a:lnTo>
                  <a:pt x="0" y="357395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04" name="Google Shape;104;p11"/>
          <p:cNvSpPr/>
          <p:nvPr/>
        </p:nvSpPr>
        <p:spPr>
          <a:xfrm>
            <a:off x="5500625" y="2454062"/>
            <a:ext cx="1460664" cy="1482685"/>
          </a:xfrm>
          <a:custGeom>
            <a:rect b="b" l="l" r="r" t="t"/>
            <a:pathLst>
              <a:path extrusionOk="0" h="2936009" w="2936009">
                <a:moveTo>
                  <a:pt x="0" y="0"/>
                </a:moveTo>
                <a:lnTo>
                  <a:pt x="2936009" y="0"/>
                </a:lnTo>
                <a:lnTo>
                  <a:pt x="2936009" y="2936010"/>
                </a:lnTo>
                <a:lnTo>
                  <a:pt x="0" y="29360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05" name="Google Shape;105;p11"/>
          <p:cNvSpPr/>
          <p:nvPr/>
        </p:nvSpPr>
        <p:spPr>
          <a:xfrm rot="7209785">
            <a:off x="6279230" y="4157922"/>
            <a:ext cx="1191646" cy="1995452"/>
          </a:xfrm>
          <a:custGeom>
            <a:rect b="b" l="l" r="r" t="t"/>
            <a:pathLst>
              <a:path extrusionOk="0" h="3672953" w="2157687">
                <a:moveTo>
                  <a:pt x="0" y="0"/>
                </a:moveTo>
                <a:lnTo>
                  <a:pt x="2157688" y="0"/>
                </a:lnTo>
                <a:lnTo>
                  <a:pt x="2157688" y="3672953"/>
                </a:lnTo>
                <a:lnTo>
                  <a:pt x="0" y="3672953"/>
                </a:lnTo>
                <a:lnTo>
                  <a:pt x="0" y="0"/>
                </a:lnTo>
                <a:close/>
              </a:path>
            </a:pathLst>
          </a:custGeom>
          <a:blipFill rotWithShape="1">
            <a:blip r:embed="rId6">
              <a:alphaModFix/>
            </a:blip>
            <a:stretch>
              <a:fillRect b="-8689" l="0" r="-99956" t="-876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06" name="Google Shape;106;p11"/>
          <p:cNvSpPr/>
          <p:nvPr/>
        </p:nvSpPr>
        <p:spPr>
          <a:xfrm>
            <a:off x="3363854" y="2280848"/>
            <a:ext cx="1645268" cy="1638114"/>
          </a:xfrm>
          <a:custGeom>
            <a:rect b="b" l="l" r="r" t="t"/>
            <a:pathLst>
              <a:path extrusionOk="0" h="2861335" w="2861335">
                <a:moveTo>
                  <a:pt x="0" y="0"/>
                </a:moveTo>
                <a:lnTo>
                  <a:pt x="2861335" y="0"/>
                </a:lnTo>
                <a:lnTo>
                  <a:pt x="2861335" y="2861336"/>
                </a:lnTo>
                <a:lnTo>
                  <a:pt x="0" y="286133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pic>
        <p:nvPicPr>
          <p:cNvPr id="107" name="Google Shape;107;p11"/>
          <p:cNvPicPr preferRelativeResize="0"/>
          <p:nvPr/>
        </p:nvPicPr>
        <p:blipFill>
          <a:blip r:embed="rId8">
            <a:alphaModFix/>
          </a:blip>
          <a:stretch>
            <a:fillRect/>
          </a:stretch>
        </p:blipFill>
        <p:spPr>
          <a:xfrm>
            <a:off x="3685850" y="4519802"/>
            <a:ext cx="1645275" cy="153374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type="title"/>
          </p:nvPr>
        </p:nvSpPr>
        <p:spPr>
          <a:xfrm>
            <a:off x="1085850" y="318728"/>
            <a:ext cx="77865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400"/>
              <a:buNone/>
            </a:pPr>
            <a:r>
              <a:rPr b="1" lang="ca-ES" sz="2000"/>
              <a:t>FASE 3. </a:t>
            </a:r>
            <a:r>
              <a:rPr lang="ca-ES" sz="2000"/>
              <a:t>Classificació dels cadenats i tècniques generals</a:t>
            </a:r>
            <a:endParaRPr b="1" sz="2000"/>
          </a:p>
        </p:txBody>
      </p:sp>
      <p:pic>
        <p:nvPicPr>
          <p:cNvPr id="379" name="Google Shape;379;p38"/>
          <p:cNvPicPr preferRelativeResize="0"/>
          <p:nvPr/>
        </p:nvPicPr>
        <p:blipFill>
          <a:blip r:embed="rId3">
            <a:alphaModFix/>
          </a:blip>
          <a:stretch>
            <a:fillRect/>
          </a:stretch>
        </p:blipFill>
        <p:spPr>
          <a:xfrm>
            <a:off x="197475" y="1327753"/>
            <a:ext cx="8839199" cy="499259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txBox="1"/>
          <p:nvPr>
            <p:ph idx="1" type="body"/>
          </p:nvPr>
        </p:nvSpPr>
        <p:spPr>
          <a:xfrm>
            <a:off x="266284" y="2042353"/>
            <a:ext cx="8485200" cy="2143500"/>
          </a:xfrm>
          <a:prstGeom prst="rect">
            <a:avLst/>
          </a:prstGeom>
          <a:noFill/>
          <a:ln>
            <a:noFill/>
          </a:ln>
        </p:spPr>
        <p:txBody>
          <a:bodyPr anchorCtr="0" anchor="t" bIns="45700" lIns="91425" spcFirstLastPara="1" rIns="91425" wrap="square" tIns="45700">
            <a:noAutofit/>
          </a:bodyPr>
          <a:lstStyle/>
          <a:p>
            <a:pPr indent="0" lvl="0" marL="0" rtl="0" algn="ctr">
              <a:lnSpc>
                <a:spcPct val="130000"/>
              </a:lnSpc>
              <a:spcBef>
                <a:spcPts val="600"/>
              </a:spcBef>
              <a:spcAft>
                <a:spcPts val="0"/>
              </a:spcAft>
              <a:buSzPts val="2800"/>
              <a:buNone/>
            </a:pPr>
            <a:r>
              <a:rPr b="1" i="1" lang="ca-ES" sz="2800"/>
              <a:t>Q</a:t>
            </a:r>
            <a:r>
              <a:rPr b="1" baseline="-25000" lang="ca-ES" sz="2800"/>
              <a:t>4</a:t>
            </a:r>
            <a:r>
              <a:rPr b="1" lang="ca-ES" sz="2800"/>
              <a:t>: </a:t>
            </a:r>
            <a:r>
              <a:rPr b="1" lang="ca-ES" sz="2800"/>
              <a:t>Funcionen aquests models per resoldre més problemes de comptar </a:t>
            </a:r>
            <a:endParaRPr b="1" sz="2800"/>
          </a:p>
          <a:p>
            <a:pPr indent="0" lvl="0" marL="0" rtl="0" algn="ctr">
              <a:lnSpc>
                <a:spcPct val="130000"/>
              </a:lnSpc>
              <a:spcBef>
                <a:spcPts val="600"/>
              </a:spcBef>
              <a:spcAft>
                <a:spcPts val="0"/>
              </a:spcAft>
              <a:buSzPts val="2800"/>
              <a:buNone/>
            </a:pPr>
            <a:r>
              <a:rPr b="1" lang="ca-ES" sz="2800"/>
              <a:t>en contextos diferents el dels cadenats?</a:t>
            </a:r>
            <a:endParaRPr b="1" sz="2800"/>
          </a:p>
        </p:txBody>
      </p:sp>
      <p:sp>
        <p:nvSpPr>
          <p:cNvPr id="386" name="Google Shape;386;p39"/>
          <p:cNvSpPr txBox="1"/>
          <p:nvPr>
            <p:ph type="title"/>
          </p:nvPr>
        </p:nvSpPr>
        <p:spPr>
          <a:xfrm>
            <a:off x="474595" y="318728"/>
            <a:ext cx="76407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sz="2000"/>
              <a:t>FASE 4. </a:t>
            </a:r>
            <a:r>
              <a:rPr lang="ca-ES" sz="2000"/>
              <a:t>Més enllà dels cadenats</a:t>
            </a:r>
            <a:endParaRPr/>
          </a:p>
        </p:txBody>
      </p:sp>
      <p:pic>
        <p:nvPicPr>
          <p:cNvPr descr="A screenshot of a phone number&#10;&#10;Description automatically generated" id="387" name="Google Shape;387;p39"/>
          <p:cNvPicPr preferRelativeResize="0"/>
          <p:nvPr/>
        </p:nvPicPr>
        <p:blipFill rotWithShape="1">
          <a:blip r:embed="rId3">
            <a:alphaModFix/>
          </a:blip>
          <a:srcRect b="0" l="0" r="0" t="0"/>
          <a:stretch/>
        </p:blipFill>
        <p:spPr>
          <a:xfrm rot="974582">
            <a:off x="1662352" y="4016858"/>
            <a:ext cx="926996" cy="1648012"/>
          </a:xfrm>
          <a:prstGeom prst="rect">
            <a:avLst/>
          </a:prstGeom>
          <a:noFill/>
          <a:ln>
            <a:noFill/>
          </a:ln>
          <a:effectLst>
            <a:outerShdw blurRad="190500" rotWithShape="0" algn="tl">
              <a:srgbClr val="000000">
                <a:alpha val="69410"/>
              </a:srgbClr>
            </a:outerShdw>
          </a:effectLst>
        </p:spPr>
      </p:pic>
      <p:pic>
        <p:nvPicPr>
          <p:cNvPr descr="A screenshot of a video game&#10;&#10;Description automatically generated" id="388" name="Google Shape;388;p39"/>
          <p:cNvPicPr preferRelativeResize="0"/>
          <p:nvPr/>
        </p:nvPicPr>
        <p:blipFill rotWithShape="1">
          <a:blip r:embed="rId4">
            <a:alphaModFix/>
          </a:blip>
          <a:srcRect b="0" l="0" r="0" t="0"/>
          <a:stretch/>
        </p:blipFill>
        <p:spPr>
          <a:xfrm>
            <a:off x="2934068" y="4352384"/>
            <a:ext cx="2541414" cy="1429866"/>
          </a:xfrm>
          <a:prstGeom prst="rect">
            <a:avLst/>
          </a:prstGeom>
          <a:noFill/>
          <a:ln>
            <a:noFill/>
          </a:ln>
          <a:effectLst>
            <a:outerShdw blurRad="190500" rotWithShape="0" algn="tl">
              <a:srgbClr val="000000">
                <a:alpha val="69410"/>
              </a:srgbClr>
            </a:outerShdw>
          </a:effectLst>
        </p:spPr>
      </p:pic>
      <p:pic>
        <p:nvPicPr>
          <p:cNvPr descr="A tray of sandwiches on a table&#10;&#10;Description automatically generated" id="389" name="Google Shape;389;p39"/>
          <p:cNvPicPr preferRelativeResize="0"/>
          <p:nvPr/>
        </p:nvPicPr>
        <p:blipFill rotWithShape="1">
          <a:blip r:embed="rId5">
            <a:alphaModFix/>
          </a:blip>
          <a:srcRect b="0" l="0" r="0" t="0"/>
          <a:stretch/>
        </p:blipFill>
        <p:spPr>
          <a:xfrm>
            <a:off x="5794628" y="4185849"/>
            <a:ext cx="2207832" cy="1569259"/>
          </a:xfrm>
          <a:prstGeom prst="rect">
            <a:avLst/>
          </a:prstGeom>
          <a:noFill/>
          <a:ln>
            <a:noFill/>
          </a:ln>
          <a:effectLst>
            <a:outerShdw blurRad="190500" rotWithShape="0" algn="tl">
              <a:srgbClr val="000000">
                <a:alpha val="6941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0"/>
          <p:cNvSpPr txBox="1"/>
          <p:nvPr>
            <p:ph type="title"/>
          </p:nvPr>
        </p:nvSpPr>
        <p:spPr>
          <a:xfrm>
            <a:off x="1085850" y="318728"/>
            <a:ext cx="77865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400"/>
              <a:buNone/>
            </a:pPr>
            <a:r>
              <a:rPr b="1" lang="ca-ES" sz="2000"/>
              <a:t>FASE 4. </a:t>
            </a:r>
            <a:r>
              <a:rPr lang="ca-ES" sz="2000"/>
              <a:t>Més enllà dels cadenats</a:t>
            </a:r>
            <a:endParaRPr b="1" sz="2000"/>
          </a:p>
        </p:txBody>
      </p:sp>
      <p:pic>
        <p:nvPicPr>
          <p:cNvPr descr="Free Vectors | whiteboard frame" id="395" name="Google Shape;395;p40"/>
          <p:cNvPicPr preferRelativeResize="0"/>
          <p:nvPr/>
        </p:nvPicPr>
        <p:blipFill rotWithShape="1">
          <a:blip r:embed="rId3">
            <a:alphaModFix/>
          </a:blip>
          <a:srcRect b="0" l="0" r="0" t="0"/>
          <a:stretch/>
        </p:blipFill>
        <p:spPr>
          <a:xfrm>
            <a:off x="829314" y="1951052"/>
            <a:ext cx="7370819" cy="4547700"/>
          </a:xfrm>
          <a:prstGeom prst="rect">
            <a:avLst/>
          </a:prstGeom>
          <a:noFill/>
          <a:ln>
            <a:noFill/>
          </a:ln>
        </p:spPr>
      </p:pic>
      <p:sp>
        <p:nvSpPr>
          <p:cNvPr id="396" name="Google Shape;396;p40"/>
          <p:cNvSpPr/>
          <p:nvPr/>
        </p:nvSpPr>
        <p:spPr>
          <a:xfrm>
            <a:off x="1303500" y="2571634"/>
            <a:ext cx="3413711" cy="2862322"/>
          </a:xfrm>
          <a:custGeom>
            <a:rect b="b" l="l" r="r" t="t"/>
            <a:pathLst>
              <a:path extrusionOk="0" h="2862322" w="3413711">
                <a:moveTo>
                  <a:pt x="0" y="0"/>
                </a:moveTo>
                <a:cubicBezTo>
                  <a:pt x="131581" y="-58989"/>
                  <a:pt x="382469" y="22619"/>
                  <a:pt x="603089" y="0"/>
                </a:cubicBezTo>
                <a:cubicBezTo>
                  <a:pt x="823709" y="-22619"/>
                  <a:pt x="950979" y="38144"/>
                  <a:pt x="1206178" y="0"/>
                </a:cubicBezTo>
                <a:cubicBezTo>
                  <a:pt x="1461377" y="-38144"/>
                  <a:pt x="1595185" y="12438"/>
                  <a:pt x="1843404" y="0"/>
                </a:cubicBezTo>
                <a:cubicBezTo>
                  <a:pt x="2091623" y="-12438"/>
                  <a:pt x="2142573" y="53002"/>
                  <a:pt x="2309944" y="0"/>
                </a:cubicBezTo>
                <a:cubicBezTo>
                  <a:pt x="2477315" y="-53002"/>
                  <a:pt x="2565611" y="10785"/>
                  <a:pt x="2776485" y="0"/>
                </a:cubicBezTo>
                <a:cubicBezTo>
                  <a:pt x="2987359" y="-10785"/>
                  <a:pt x="3142065" y="71865"/>
                  <a:pt x="3413711" y="0"/>
                </a:cubicBezTo>
                <a:cubicBezTo>
                  <a:pt x="3473814" y="242874"/>
                  <a:pt x="3398244" y="370313"/>
                  <a:pt x="3413711" y="515218"/>
                </a:cubicBezTo>
                <a:cubicBezTo>
                  <a:pt x="3429178" y="660123"/>
                  <a:pt x="3396918" y="841915"/>
                  <a:pt x="3413711" y="1001813"/>
                </a:cubicBezTo>
                <a:cubicBezTo>
                  <a:pt x="3430504" y="1161711"/>
                  <a:pt x="3390539" y="1360379"/>
                  <a:pt x="3413711" y="1574277"/>
                </a:cubicBezTo>
                <a:cubicBezTo>
                  <a:pt x="3436883" y="1788175"/>
                  <a:pt x="3352309" y="1967553"/>
                  <a:pt x="3413711" y="2146742"/>
                </a:cubicBezTo>
                <a:cubicBezTo>
                  <a:pt x="3475113" y="2325931"/>
                  <a:pt x="3402509" y="2542249"/>
                  <a:pt x="3413711" y="2862322"/>
                </a:cubicBezTo>
                <a:cubicBezTo>
                  <a:pt x="3110585" y="2918538"/>
                  <a:pt x="2905285" y="2804638"/>
                  <a:pt x="2776485" y="2862322"/>
                </a:cubicBezTo>
                <a:cubicBezTo>
                  <a:pt x="2647685" y="2920006"/>
                  <a:pt x="2502438" y="2811163"/>
                  <a:pt x="2275807" y="2862322"/>
                </a:cubicBezTo>
                <a:cubicBezTo>
                  <a:pt x="2049176" y="2913481"/>
                  <a:pt x="1953739" y="2853287"/>
                  <a:pt x="1809267" y="2862322"/>
                </a:cubicBezTo>
                <a:cubicBezTo>
                  <a:pt x="1664795" y="2871357"/>
                  <a:pt x="1348055" y="2817252"/>
                  <a:pt x="1206178" y="2862322"/>
                </a:cubicBezTo>
                <a:cubicBezTo>
                  <a:pt x="1064301" y="2907392"/>
                  <a:pt x="857246" y="2827634"/>
                  <a:pt x="568952" y="2862322"/>
                </a:cubicBezTo>
                <a:cubicBezTo>
                  <a:pt x="280658" y="2897010"/>
                  <a:pt x="188402" y="2805162"/>
                  <a:pt x="0" y="2862322"/>
                </a:cubicBezTo>
                <a:cubicBezTo>
                  <a:pt x="-70351" y="2574628"/>
                  <a:pt x="66825" y="2369775"/>
                  <a:pt x="0" y="2232611"/>
                </a:cubicBezTo>
                <a:cubicBezTo>
                  <a:pt x="-66825" y="2095447"/>
                  <a:pt x="20045" y="1826206"/>
                  <a:pt x="0" y="1631524"/>
                </a:cubicBezTo>
                <a:cubicBezTo>
                  <a:pt x="-20045" y="1436842"/>
                  <a:pt x="684" y="1255787"/>
                  <a:pt x="0" y="1059059"/>
                </a:cubicBezTo>
                <a:cubicBezTo>
                  <a:pt x="-684" y="862332"/>
                  <a:pt x="49780" y="694048"/>
                  <a:pt x="0" y="572464"/>
                </a:cubicBezTo>
                <a:cubicBezTo>
                  <a:pt x="-49780" y="450880"/>
                  <a:pt x="22387" y="149464"/>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ca-ES" sz="2000" u="none" cap="none" strike="noStrike">
                <a:solidFill>
                  <a:srgbClr val="7030A0"/>
                </a:solidFill>
                <a:latin typeface="Avenir"/>
                <a:ea typeface="Avenir"/>
                <a:cs typeface="Avenir"/>
                <a:sym typeface="Avenir"/>
              </a:rPr>
              <a:t>Triar el nombre pin d'un telèfon mòbil format per 4 dígits?</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030A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030A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000"/>
              <a:buFont typeface="Arial"/>
              <a:buNone/>
            </a:pPr>
            <a:r>
              <a:rPr b="1" i="0" lang="ca-ES" sz="2000" u="none" cap="none" strike="noStrike">
                <a:solidFill>
                  <a:srgbClr val="7030A0"/>
                </a:solidFill>
                <a:latin typeface="Avenir"/>
                <a:ea typeface="Avenir"/>
                <a:cs typeface="Avenir"/>
                <a:sym typeface="Avenir"/>
              </a:rPr>
              <a:t>Fer creus de partits de futbol si hi ha 20 equips i tots han de jugar contra tots a l'anada i a la tornada?</a:t>
            </a:r>
            <a:endParaRPr b="1" i="0" sz="1400" u="none" cap="none" strike="noStrike">
              <a:solidFill>
                <a:srgbClr val="000000"/>
              </a:solidFill>
              <a:latin typeface="Avenir"/>
              <a:ea typeface="Avenir"/>
              <a:cs typeface="Avenir"/>
              <a:sym typeface="Avenir"/>
            </a:endParaRPr>
          </a:p>
        </p:txBody>
      </p:sp>
      <p:pic>
        <p:nvPicPr>
          <p:cNvPr descr="A screenshot of a phone number&#10;&#10;Description automatically generated" id="397" name="Google Shape;397;p40"/>
          <p:cNvPicPr preferRelativeResize="0"/>
          <p:nvPr/>
        </p:nvPicPr>
        <p:blipFill rotWithShape="1">
          <a:blip r:embed="rId4">
            <a:alphaModFix/>
          </a:blip>
          <a:srcRect b="0" l="0" r="0" t="0"/>
          <a:stretch/>
        </p:blipFill>
        <p:spPr>
          <a:xfrm rot="974568">
            <a:off x="5630193" y="2324497"/>
            <a:ext cx="769715" cy="1368383"/>
          </a:xfrm>
          <a:prstGeom prst="rect">
            <a:avLst/>
          </a:prstGeom>
          <a:noFill/>
          <a:ln>
            <a:noFill/>
          </a:ln>
          <a:effectLst>
            <a:outerShdw blurRad="190500" rotWithShape="0" algn="tl">
              <a:srgbClr val="000000">
                <a:alpha val="69410"/>
              </a:srgbClr>
            </a:outerShdw>
          </a:effectLst>
        </p:spPr>
      </p:pic>
      <p:pic>
        <p:nvPicPr>
          <p:cNvPr descr="A screenshot of a video game&#10;&#10;Description automatically generated" id="398" name="Google Shape;398;p40"/>
          <p:cNvPicPr preferRelativeResize="0"/>
          <p:nvPr/>
        </p:nvPicPr>
        <p:blipFill rotWithShape="1">
          <a:blip r:embed="rId5">
            <a:alphaModFix/>
          </a:blip>
          <a:srcRect b="0" l="0" r="0" t="0"/>
          <a:stretch/>
        </p:blipFill>
        <p:spPr>
          <a:xfrm>
            <a:off x="5025405" y="4197334"/>
            <a:ext cx="2541414" cy="1429866"/>
          </a:xfrm>
          <a:prstGeom prst="rect">
            <a:avLst/>
          </a:prstGeom>
          <a:noFill/>
          <a:ln>
            <a:noFill/>
          </a:ln>
          <a:effectLst>
            <a:outerShdw blurRad="190500" rotWithShape="0" algn="tl">
              <a:srgbClr val="000000">
                <a:alpha val="69410"/>
              </a:srgbClr>
            </a:outerShdw>
          </a:effectLst>
        </p:spPr>
      </p:pic>
      <p:sp>
        <p:nvSpPr>
          <p:cNvPr id="399" name="Google Shape;399;p40"/>
          <p:cNvSpPr txBox="1"/>
          <p:nvPr>
            <p:ph idx="1" type="body"/>
          </p:nvPr>
        </p:nvSpPr>
        <p:spPr>
          <a:xfrm>
            <a:off x="474450" y="1080470"/>
            <a:ext cx="8397900" cy="613800"/>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b="1" lang="ca-ES" sz="2000"/>
              <a:t>Q</a:t>
            </a:r>
            <a:r>
              <a:rPr b="1" lang="ca-ES"/>
              <a:t>4</a:t>
            </a:r>
            <a:r>
              <a:rPr b="1" lang="ca-ES" sz="2000"/>
              <a:t>: </a:t>
            </a:r>
            <a:r>
              <a:rPr b="1" lang="ca-ES"/>
              <a:t>Funcionen aquests models per resoldre més problemes de comptar en contextos diferents el dels cadenats?</a:t>
            </a:r>
            <a:endParaRPr/>
          </a:p>
          <a:p>
            <a:pPr indent="-114300" lvl="1" marL="457200" rtl="0" algn="l">
              <a:lnSpc>
                <a:spcPct val="130000"/>
              </a:lnSpc>
              <a:spcBef>
                <a:spcPts val="600"/>
              </a:spcBef>
              <a:spcAft>
                <a:spcPts val="0"/>
              </a:spcAft>
              <a:buSzPts val="1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1085850" y="318728"/>
            <a:ext cx="7786500" cy="64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400"/>
              <a:buNone/>
            </a:pPr>
            <a:r>
              <a:rPr b="1" lang="ca-ES" sz="2000"/>
              <a:t>FASE 4. </a:t>
            </a:r>
            <a:r>
              <a:rPr lang="ca-ES" sz="2000"/>
              <a:t>Més enllà dels cadenats</a:t>
            </a:r>
            <a:endParaRPr b="1" sz="2000"/>
          </a:p>
        </p:txBody>
      </p:sp>
      <p:pic>
        <p:nvPicPr>
          <p:cNvPr descr="Free Vectors | whiteboard frame" id="405" name="Google Shape;405;p41"/>
          <p:cNvPicPr preferRelativeResize="0"/>
          <p:nvPr/>
        </p:nvPicPr>
        <p:blipFill rotWithShape="1">
          <a:blip r:embed="rId3">
            <a:alphaModFix/>
          </a:blip>
          <a:srcRect b="0" l="0" r="0" t="0"/>
          <a:stretch/>
        </p:blipFill>
        <p:spPr>
          <a:xfrm>
            <a:off x="753089" y="1864952"/>
            <a:ext cx="7370819" cy="4547700"/>
          </a:xfrm>
          <a:prstGeom prst="rect">
            <a:avLst/>
          </a:prstGeom>
          <a:noFill/>
          <a:ln>
            <a:noFill/>
          </a:ln>
        </p:spPr>
      </p:pic>
      <p:sp>
        <p:nvSpPr>
          <p:cNvPr id="406" name="Google Shape;406;p41"/>
          <p:cNvSpPr/>
          <p:nvPr/>
        </p:nvSpPr>
        <p:spPr>
          <a:xfrm>
            <a:off x="1245325" y="2620784"/>
            <a:ext cx="3413711" cy="2246769"/>
          </a:xfrm>
          <a:custGeom>
            <a:rect b="b" l="l" r="r" t="t"/>
            <a:pathLst>
              <a:path extrusionOk="0" h="2246769" w="3413711">
                <a:moveTo>
                  <a:pt x="0" y="0"/>
                </a:moveTo>
                <a:cubicBezTo>
                  <a:pt x="131581" y="-58989"/>
                  <a:pt x="382469" y="22619"/>
                  <a:pt x="603089" y="0"/>
                </a:cubicBezTo>
                <a:cubicBezTo>
                  <a:pt x="823709" y="-22619"/>
                  <a:pt x="950979" y="38144"/>
                  <a:pt x="1206178" y="0"/>
                </a:cubicBezTo>
                <a:cubicBezTo>
                  <a:pt x="1461377" y="-38144"/>
                  <a:pt x="1595185" y="12438"/>
                  <a:pt x="1843404" y="0"/>
                </a:cubicBezTo>
                <a:cubicBezTo>
                  <a:pt x="2091623" y="-12438"/>
                  <a:pt x="2142573" y="53002"/>
                  <a:pt x="2309944" y="0"/>
                </a:cubicBezTo>
                <a:cubicBezTo>
                  <a:pt x="2477315" y="-53002"/>
                  <a:pt x="2565611" y="10785"/>
                  <a:pt x="2776485" y="0"/>
                </a:cubicBezTo>
                <a:cubicBezTo>
                  <a:pt x="2987359" y="-10785"/>
                  <a:pt x="3142065" y="71865"/>
                  <a:pt x="3413711" y="0"/>
                </a:cubicBezTo>
                <a:cubicBezTo>
                  <a:pt x="3446506" y="210791"/>
                  <a:pt x="3393346" y="301379"/>
                  <a:pt x="3413711" y="516757"/>
                </a:cubicBezTo>
                <a:cubicBezTo>
                  <a:pt x="3434076" y="732135"/>
                  <a:pt x="3372360" y="801077"/>
                  <a:pt x="3413711" y="1011046"/>
                </a:cubicBezTo>
                <a:cubicBezTo>
                  <a:pt x="3455062" y="1221015"/>
                  <a:pt x="3389144" y="1319738"/>
                  <a:pt x="3413711" y="1572738"/>
                </a:cubicBezTo>
                <a:cubicBezTo>
                  <a:pt x="3438278" y="1825738"/>
                  <a:pt x="3391041" y="1960458"/>
                  <a:pt x="3413711" y="2246769"/>
                </a:cubicBezTo>
                <a:cubicBezTo>
                  <a:pt x="3188820" y="2293142"/>
                  <a:pt x="3111127" y="2231480"/>
                  <a:pt x="2947170" y="2246769"/>
                </a:cubicBezTo>
                <a:cubicBezTo>
                  <a:pt x="2783213" y="2262058"/>
                  <a:pt x="2648706" y="2246164"/>
                  <a:pt x="2378219" y="2246769"/>
                </a:cubicBezTo>
                <a:cubicBezTo>
                  <a:pt x="2107732" y="2247374"/>
                  <a:pt x="2104172" y="2195610"/>
                  <a:pt x="1877541" y="2246769"/>
                </a:cubicBezTo>
                <a:cubicBezTo>
                  <a:pt x="1650910" y="2297928"/>
                  <a:pt x="1555473" y="2237734"/>
                  <a:pt x="1411001" y="2246769"/>
                </a:cubicBezTo>
                <a:cubicBezTo>
                  <a:pt x="1266529" y="2255804"/>
                  <a:pt x="949789" y="2201699"/>
                  <a:pt x="807912" y="2246769"/>
                </a:cubicBezTo>
                <a:cubicBezTo>
                  <a:pt x="666035" y="2291839"/>
                  <a:pt x="389055" y="2200483"/>
                  <a:pt x="0" y="2246769"/>
                </a:cubicBezTo>
                <a:cubicBezTo>
                  <a:pt x="-30562" y="2063364"/>
                  <a:pt x="10697" y="1800222"/>
                  <a:pt x="0" y="1685077"/>
                </a:cubicBezTo>
                <a:cubicBezTo>
                  <a:pt x="-10697" y="1569932"/>
                  <a:pt x="47524" y="1290874"/>
                  <a:pt x="0" y="1078449"/>
                </a:cubicBezTo>
                <a:cubicBezTo>
                  <a:pt x="-47524" y="866024"/>
                  <a:pt x="11897" y="714190"/>
                  <a:pt x="0" y="494289"/>
                </a:cubicBezTo>
                <a:cubicBezTo>
                  <a:pt x="-11897" y="274388"/>
                  <a:pt x="51914" y="179338"/>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ca-ES" sz="2000" u="none" cap="none" strike="noStrike">
                <a:solidFill>
                  <a:srgbClr val="7030A0"/>
                </a:solidFill>
                <a:latin typeface="Avenir"/>
                <a:ea typeface="Avenir"/>
                <a:cs typeface="Avenir"/>
                <a:sym typeface="Avenir"/>
              </a:rPr>
              <a:t>Fer seure 5 amics en un cotxe si n'hi ha 2 amb carnet?</a:t>
            </a:r>
            <a:endParaRPr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030A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7030A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000"/>
              <a:buFont typeface="Arial"/>
              <a:buNone/>
            </a:pPr>
            <a:r>
              <a:rPr b="1" i="0" lang="ca-ES" sz="2000" u="none" cap="none" strike="noStrike">
                <a:solidFill>
                  <a:srgbClr val="7030A0"/>
                </a:solidFill>
                <a:latin typeface="Avenir"/>
                <a:ea typeface="Avenir"/>
                <a:cs typeface="Avenir"/>
                <a:sym typeface="Avenir"/>
              </a:rPr>
              <a:t>Maneres d'escollir 3 entrepans diferents d'un total de 6 tipus d'entrepans?</a:t>
            </a:r>
            <a:endParaRPr i="0" sz="1400" u="none" cap="none" strike="noStrike">
              <a:solidFill>
                <a:srgbClr val="000000"/>
              </a:solidFill>
              <a:latin typeface="Avenir"/>
              <a:ea typeface="Avenir"/>
              <a:cs typeface="Avenir"/>
              <a:sym typeface="Avenir"/>
            </a:endParaRPr>
          </a:p>
        </p:txBody>
      </p:sp>
      <p:pic>
        <p:nvPicPr>
          <p:cNvPr descr="The top view of a car&#10;&#10;Description automatically generated" id="407" name="Google Shape;407;p41"/>
          <p:cNvPicPr preferRelativeResize="0"/>
          <p:nvPr/>
        </p:nvPicPr>
        <p:blipFill rotWithShape="1">
          <a:blip r:embed="rId4">
            <a:alphaModFix/>
          </a:blip>
          <a:srcRect b="0" l="0" r="0" t="0"/>
          <a:stretch/>
        </p:blipFill>
        <p:spPr>
          <a:xfrm>
            <a:off x="4930517" y="2506839"/>
            <a:ext cx="2626995" cy="1360789"/>
          </a:xfrm>
          <a:prstGeom prst="rect">
            <a:avLst/>
          </a:prstGeom>
          <a:noFill/>
          <a:ln>
            <a:noFill/>
          </a:ln>
        </p:spPr>
      </p:pic>
      <p:pic>
        <p:nvPicPr>
          <p:cNvPr descr="A tray of sandwiches on a table&#10;&#10;Description automatically generated" id="408" name="Google Shape;408;p41"/>
          <p:cNvPicPr preferRelativeResize="0"/>
          <p:nvPr/>
        </p:nvPicPr>
        <p:blipFill rotWithShape="1">
          <a:blip r:embed="rId5">
            <a:alphaModFix/>
          </a:blip>
          <a:srcRect b="0" l="0" r="0" t="0"/>
          <a:stretch/>
        </p:blipFill>
        <p:spPr>
          <a:xfrm>
            <a:off x="5190453" y="4084349"/>
            <a:ext cx="2207832" cy="1569259"/>
          </a:xfrm>
          <a:prstGeom prst="rect">
            <a:avLst/>
          </a:prstGeom>
          <a:noFill/>
          <a:ln>
            <a:noFill/>
          </a:ln>
          <a:effectLst>
            <a:outerShdw blurRad="190500" rotWithShape="0" algn="tl">
              <a:srgbClr val="000000">
                <a:alpha val="69410"/>
              </a:srgbClr>
            </a:outerShdw>
          </a:effectLst>
        </p:spPr>
      </p:pic>
      <p:sp>
        <p:nvSpPr>
          <p:cNvPr id="409" name="Google Shape;409;p41"/>
          <p:cNvSpPr txBox="1"/>
          <p:nvPr>
            <p:ph idx="1" type="body"/>
          </p:nvPr>
        </p:nvSpPr>
        <p:spPr>
          <a:xfrm>
            <a:off x="474450" y="1080470"/>
            <a:ext cx="8397900" cy="613800"/>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b="1" lang="ca-ES" sz="2000"/>
              <a:t>Q</a:t>
            </a:r>
            <a:r>
              <a:rPr b="1" lang="ca-ES"/>
              <a:t>4</a:t>
            </a:r>
            <a:r>
              <a:rPr b="1" lang="ca-ES" sz="2000"/>
              <a:t>: </a:t>
            </a:r>
            <a:r>
              <a:rPr b="1" lang="ca-ES"/>
              <a:t>Funcionen aquests models per resoldre més problemes de comptar en contextos diferents el dels cadenats?</a:t>
            </a:r>
            <a:endParaRPr/>
          </a:p>
          <a:p>
            <a:pPr indent="-114300" lvl="1" marL="457200" rtl="0" algn="l">
              <a:lnSpc>
                <a:spcPct val="130000"/>
              </a:lnSpc>
              <a:spcBef>
                <a:spcPts val="600"/>
              </a:spcBef>
              <a:spcAft>
                <a:spcPts val="0"/>
              </a:spcAft>
              <a:buSzPts val="1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sp>
        <p:nvSpPr>
          <p:cNvPr id="415" name="Google Shape;415;p42"/>
          <p:cNvSpPr txBox="1"/>
          <p:nvPr>
            <p:ph idx="1" type="body"/>
          </p:nvPr>
        </p:nvSpPr>
        <p:spPr>
          <a:xfrm>
            <a:off x="373071" y="1932836"/>
            <a:ext cx="8397900" cy="2143500"/>
          </a:xfrm>
          <a:prstGeom prst="rect">
            <a:avLst/>
          </a:prstGeom>
          <a:noFill/>
          <a:ln>
            <a:noFill/>
          </a:ln>
        </p:spPr>
        <p:txBody>
          <a:bodyPr anchorCtr="0" anchor="t" bIns="45700" lIns="91425" spcFirstLastPara="1" rIns="91425" wrap="square" tIns="45700">
            <a:noAutofit/>
          </a:bodyPr>
          <a:lstStyle/>
          <a:p>
            <a:pPr indent="0" lvl="0" marL="0" rtl="0" algn="ctr">
              <a:lnSpc>
                <a:spcPct val="130000"/>
              </a:lnSpc>
              <a:spcBef>
                <a:spcPts val="0"/>
              </a:spcBef>
              <a:spcAft>
                <a:spcPts val="0"/>
              </a:spcAft>
              <a:buSzPts val="2800"/>
              <a:buNone/>
            </a:pPr>
            <a:r>
              <a:rPr b="1" i="1" lang="ca-ES" sz="2800"/>
              <a:t>Q</a:t>
            </a:r>
            <a:r>
              <a:rPr b="1" baseline="-25000" lang="ca-ES" sz="2800"/>
              <a:t>3</a:t>
            </a:r>
            <a:r>
              <a:rPr b="1" lang="ca-ES" sz="2800"/>
              <a:t>: Com crear contrasenyes segures?</a:t>
            </a:r>
            <a:endParaRPr/>
          </a:p>
          <a:p>
            <a:pPr indent="-101600" lvl="0" marL="228600" rtl="0" algn="l">
              <a:lnSpc>
                <a:spcPct val="130000"/>
              </a:lnSpc>
              <a:spcBef>
                <a:spcPts val="600"/>
              </a:spcBef>
              <a:spcAft>
                <a:spcPts val="0"/>
              </a:spcAft>
              <a:buSzPts val="2000"/>
              <a:buNone/>
            </a:pPr>
            <a:r>
              <a:t/>
            </a:r>
            <a:endParaRPr/>
          </a:p>
        </p:txBody>
      </p:sp>
      <p:sp>
        <p:nvSpPr>
          <p:cNvPr id="416" name="Google Shape;416;p42"/>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400"/>
              <a:buNone/>
            </a:pPr>
            <a:r>
              <a:rPr b="1" lang="ca-ES"/>
              <a:t>FASE Opcional. </a:t>
            </a:r>
            <a:r>
              <a:rPr lang="ca-ES"/>
              <a:t>Fem de hackers!</a:t>
            </a:r>
            <a:endParaRPr b="1"/>
          </a:p>
        </p:txBody>
      </p:sp>
      <p:pic>
        <p:nvPicPr>
          <p:cNvPr id="417" name="Google Shape;417;p42"/>
          <p:cNvPicPr preferRelativeResize="0"/>
          <p:nvPr/>
        </p:nvPicPr>
        <p:blipFill>
          <a:blip r:embed="rId3">
            <a:alphaModFix/>
          </a:blip>
          <a:stretch>
            <a:fillRect/>
          </a:stretch>
        </p:blipFill>
        <p:spPr>
          <a:xfrm>
            <a:off x="2131963" y="2753786"/>
            <a:ext cx="4880066" cy="2476864"/>
          </a:xfrm>
          <a:prstGeom prst="rect">
            <a:avLst/>
          </a:prstGeom>
          <a:noFill/>
          <a:ln cap="flat" cmpd="sng" w="9525">
            <a:solidFill>
              <a:srgbClr val="CC0000"/>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43"/>
          <p:cNvSpPr txBox="1"/>
          <p:nvPr>
            <p:ph idx="1" type="body"/>
          </p:nvPr>
        </p:nvSpPr>
        <p:spPr>
          <a:xfrm>
            <a:off x="643425" y="1316839"/>
            <a:ext cx="8397900" cy="42243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30000"/>
              </a:lnSpc>
              <a:spcBef>
                <a:spcPts val="0"/>
              </a:spcBef>
              <a:spcAft>
                <a:spcPts val="0"/>
              </a:spcAft>
              <a:buSzPts val="2000"/>
              <a:buChar char="◼"/>
            </a:pPr>
            <a:r>
              <a:rPr b="1" lang="ca-ES">
                <a:solidFill>
                  <a:srgbClr val="000000"/>
                </a:solidFill>
              </a:rPr>
              <a:t>Comparem contrasenyes</a:t>
            </a:r>
            <a:endParaRPr b="1" sz="2000">
              <a:solidFill>
                <a:srgbClr val="000000"/>
              </a:solidFill>
            </a:endParaRPr>
          </a:p>
          <a:p>
            <a:pPr indent="0" lvl="0" marL="457200" marR="0" rtl="0" algn="l">
              <a:lnSpc>
                <a:spcPct val="130000"/>
              </a:lnSpc>
              <a:spcBef>
                <a:spcPts val="0"/>
              </a:spcBef>
              <a:spcAft>
                <a:spcPts val="0"/>
              </a:spcAft>
              <a:buNone/>
            </a:pPr>
            <a:r>
              <a:t/>
            </a:r>
            <a:endParaRPr sz="700">
              <a:solidFill>
                <a:srgbClr val="000000"/>
              </a:solidFill>
            </a:endParaRPr>
          </a:p>
          <a:p>
            <a:pPr indent="0" lvl="0" marL="457200" marR="0" rtl="0" algn="l">
              <a:lnSpc>
                <a:spcPct val="130000"/>
              </a:lnSpc>
              <a:spcBef>
                <a:spcPts val="0"/>
              </a:spcBef>
              <a:spcAft>
                <a:spcPts val="0"/>
              </a:spcAft>
              <a:buNone/>
            </a:pPr>
            <a:r>
              <a:rPr lang="ca-ES" sz="2000">
                <a:solidFill>
                  <a:srgbClr val="000000"/>
                </a:solidFill>
              </a:rPr>
              <a:t>Quan hem de crear contrasenyes, ens trobem amb diferents indicacions segons l’aplicació o la web. </a:t>
            </a:r>
            <a:endParaRPr sz="2000">
              <a:solidFill>
                <a:srgbClr val="000000"/>
              </a:solidFill>
            </a:endParaRPr>
          </a:p>
          <a:p>
            <a:pPr indent="-342900" lvl="1" marL="914400" marR="0" rtl="0" algn="l">
              <a:lnSpc>
                <a:spcPct val="130000"/>
              </a:lnSpc>
              <a:spcBef>
                <a:spcPts val="0"/>
              </a:spcBef>
              <a:spcAft>
                <a:spcPts val="0"/>
              </a:spcAft>
              <a:buSzPts val="1800"/>
              <a:buChar char="▪"/>
            </a:pPr>
            <a:r>
              <a:rPr lang="ca-ES" sz="2000">
                <a:solidFill>
                  <a:srgbClr val="000000"/>
                </a:solidFill>
              </a:rPr>
              <a:t>Quines us semblen més segures? Per què?</a:t>
            </a:r>
            <a:endParaRPr sz="2000">
              <a:solidFill>
                <a:srgbClr val="000000"/>
              </a:solidFill>
            </a:endParaRPr>
          </a:p>
          <a:p>
            <a:pPr indent="0" lvl="0" marL="457200" marR="0" rtl="0" algn="l">
              <a:lnSpc>
                <a:spcPct val="130000"/>
              </a:lnSpc>
              <a:spcBef>
                <a:spcPts val="0"/>
              </a:spcBef>
              <a:spcAft>
                <a:spcPts val="0"/>
              </a:spcAft>
              <a:buNone/>
            </a:pPr>
            <a:r>
              <a:t/>
            </a:r>
            <a:endParaRPr sz="2000">
              <a:solidFill>
                <a:srgbClr val="000000"/>
              </a:solidFill>
            </a:endParaRPr>
          </a:p>
        </p:txBody>
      </p:sp>
      <p:sp>
        <p:nvSpPr>
          <p:cNvPr id="423" name="Google Shape;423;p43"/>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400"/>
              <a:buNone/>
            </a:pPr>
            <a:r>
              <a:rPr b="1" lang="ca-ES"/>
              <a:t>FASE Opcional. </a:t>
            </a:r>
            <a:r>
              <a:rPr lang="ca-ES"/>
              <a:t>Fem de hackers!</a:t>
            </a:r>
            <a:endParaRPr b="1" sz="2000"/>
          </a:p>
        </p:txBody>
      </p:sp>
      <p:sp>
        <p:nvSpPr>
          <p:cNvPr id="424" name="Google Shape;424;p43"/>
          <p:cNvSpPr txBox="1"/>
          <p:nvPr/>
        </p:nvSpPr>
        <p:spPr>
          <a:xfrm>
            <a:off x="700700" y="3429000"/>
            <a:ext cx="1830300" cy="714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600">
                <a:solidFill>
                  <a:schemeClr val="dk1"/>
                </a:solidFill>
                <a:latin typeface="Avenir"/>
                <a:ea typeface="Avenir"/>
                <a:cs typeface="Avenir"/>
                <a:sym typeface="Avenir"/>
              </a:rPr>
              <a:t>PUK MÒBIL</a:t>
            </a:r>
            <a:br>
              <a:rPr lang="ca-ES" sz="1600">
                <a:solidFill>
                  <a:schemeClr val="dk1"/>
                </a:solidFill>
                <a:latin typeface="Avenir"/>
                <a:ea typeface="Avenir"/>
                <a:cs typeface="Avenir"/>
                <a:sym typeface="Avenir"/>
              </a:rPr>
            </a:br>
            <a:r>
              <a:rPr lang="ca-ES" sz="1600">
                <a:solidFill>
                  <a:schemeClr val="dk1"/>
                </a:solidFill>
                <a:latin typeface="Avenir"/>
                <a:ea typeface="Avenir"/>
                <a:cs typeface="Avenir"/>
                <a:sym typeface="Avenir"/>
              </a:rPr>
              <a:t> 8 números</a:t>
            </a:r>
            <a:endParaRPr sz="1600">
              <a:solidFill>
                <a:schemeClr val="dk1"/>
              </a:solidFill>
              <a:latin typeface="Avenir"/>
              <a:ea typeface="Avenir"/>
              <a:cs typeface="Avenir"/>
              <a:sym typeface="Avenir"/>
            </a:endParaRPr>
          </a:p>
        </p:txBody>
      </p:sp>
      <p:sp>
        <p:nvSpPr>
          <p:cNvPr id="425" name="Google Shape;425;p43"/>
          <p:cNvSpPr txBox="1"/>
          <p:nvPr/>
        </p:nvSpPr>
        <p:spPr>
          <a:xfrm>
            <a:off x="6449800" y="3601225"/>
            <a:ext cx="2325600" cy="15639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600">
                <a:solidFill>
                  <a:schemeClr val="dk1"/>
                </a:solidFill>
                <a:latin typeface="Avenir"/>
                <a:ea typeface="Avenir"/>
                <a:cs typeface="Avenir"/>
                <a:sym typeface="Avenir"/>
              </a:rPr>
              <a:t>CORREU INSTITUT</a:t>
            </a:r>
            <a:br>
              <a:rPr lang="ca-ES" sz="1600">
                <a:solidFill>
                  <a:schemeClr val="dk1"/>
                </a:solidFill>
                <a:latin typeface="Avenir"/>
                <a:ea typeface="Avenir"/>
                <a:cs typeface="Avenir"/>
                <a:sym typeface="Avenir"/>
              </a:rPr>
            </a:br>
            <a:r>
              <a:rPr lang="ca-ES" sz="1600">
                <a:solidFill>
                  <a:schemeClr val="dk1"/>
                </a:solidFill>
                <a:latin typeface="Avenir"/>
                <a:ea typeface="Avenir"/>
                <a:cs typeface="Avenir"/>
                <a:sym typeface="Avenir"/>
              </a:rPr>
              <a:t> 8 elements mínim, alfanumèrics, mínim una majúscula i un caràcter especial</a:t>
            </a:r>
            <a:endParaRPr sz="1600">
              <a:solidFill>
                <a:schemeClr val="dk1"/>
              </a:solidFill>
              <a:latin typeface="Avenir"/>
              <a:ea typeface="Avenir"/>
              <a:cs typeface="Avenir"/>
              <a:sym typeface="Avenir"/>
            </a:endParaRPr>
          </a:p>
        </p:txBody>
      </p:sp>
      <p:sp>
        <p:nvSpPr>
          <p:cNvPr id="426" name="Google Shape;426;p43"/>
          <p:cNvSpPr txBox="1"/>
          <p:nvPr/>
        </p:nvSpPr>
        <p:spPr>
          <a:xfrm>
            <a:off x="3402838" y="3601225"/>
            <a:ext cx="2650800" cy="19509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700">
                <a:solidFill>
                  <a:schemeClr val="dk1"/>
                </a:solidFill>
                <a:latin typeface="Avenir"/>
                <a:ea typeface="Avenir"/>
                <a:cs typeface="Avenir"/>
                <a:sym typeface="Avenir"/>
              </a:rPr>
              <a:t>GMAIL                            8 elements mínim amb lletres majúscules, minúscules, números i  caràcters especials (com es vulgui)</a:t>
            </a:r>
            <a:endParaRPr sz="1700">
              <a:solidFill>
                <a:schemeClr val="dk1"/>
              </a:solidFill>
              <a:latin typeface="Avenir"/>
              <a:ea typeface="Avenir"/>
              <a:cs typeface="Avenir"/>
              <a:sym typeface="Avenir"/>
            </a:endParaRPr>
          </a:p>
        </p:txBody>
      </p:sp>
      <p:sp>
        <p:nvSpPr>
          <p:cNvPr id="427" name="Google Shape;427;p43"/>
          <p:cNvSpPr txBox="1"/>
          <p:nvPr/>
        </p:nvSpPr>
        <p:spPr>
          <a:xfrm>
            <a:off x="643425" y="6258050"/>
            <a:ext cx="790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ES" sz="2000">
                <a:solidFill>
                  <a:srgbClr val="218C97"/>
                </a:solidFill>
                <a:latin typeface="Avenir"/>
                <a:ea typeface="Avenir"/>
                <a:cs typeface="Avenir"/>
                <a:sym typeface="Avenir"/>
              </a:rPr>
              <a:t>DISCUTIU-HO EN EL GRUP I PREPAREM UNA POSADA EN COMÚ</a:t>
            </a:r>
            <a:endParaRPr b="1" sz="2000">
              <a:solidFill>
                <a:srgbClr val="218C97"/>
              </a:solidFill>
              <a:latin typeface="Avenir"/>
              <a:ea typeface="Avenir"/>
              <a:cs typeface="Avenir"/>
              <a:sym typeface="Avenir"/>
            </a:endParaRPr>
          </a:p>
        </p:txBody>
      </p:sp>
      <p:sp>
        <p:nvSpPr>
          <p:cNvPr id="428" name="Google Shape;428;p43"/>
          <p:cNvSpPr txBox="1"/>
          <p:nvPr/>
        </p:nvSpPr>
        <p:spPr>
          <a:xfrm>
            <a:off x="700700" y="4345750"/>
            <a:ext cx="2268300" cy="12807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600">
                <a:solidFill>
                  <a:schemeClr val="dk1"/>
                </a:solidFill>
                <a:latin typeface="Avenir"/>
                <a:ea typeface="Avenir"/>
                <a:cs typeface="Avenir"/>
                <a:sym typeface="Avenir"/>
              </a:rPr>
              <a:t>CORREU INFANTIL    8 elements, 4 lletres majúscules seguides de 4 números</a:t>
            </a:r>
            <a:endParaRPr sz="1600">
              <a:solidFill>
                <a:schemeClr val="dk1"/>
              </a:solidFill>
              <a:latin typeface="Avenir"/>
              <a:ea typeface="Avenir"/>
              <a:cs typeface="Avenir"/>
              <a:sym typeface="Avenir"/>
            </a:endParaRPr>
          </a:p>
        </p:txBody>
      </p:sp>
      <p:sp>
        <p:nvSpPr>
          <p:cNvPr id="429" name="Google Shape;429;p43"/>
          <p:cNvSpPr txBox="1"/>
          <p:nvPr/>
        </p:nvSpPr>
        <p:spPr>
          <a:xfrm>
            <a:off x="6487500" y="5304000"/>
            <a:ext cx="2268300" cy="714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600">
                <a:solidFill>
                  <a:schemeClr val="dk1"/>
                </a:solidFill>
                <a:latin typeface="Avenir"/>
                <a:ea typeface="Avenir"/>
                <a:cs typeface="Avenir"/>
                <a:sym typeface="Avenir"/>
              </a:rPr>
              <a:t>PIN BANC</a:t>
            </a:r>
            <a:br>
              <a:rPr lang="ca-ES" sz="1600">
                <a:solidFill>
                  <a:schemeClr val="dk1"/>
                </a:solidFill>
                <a:latin typeface="Avenir"/>
                <a:ea typeface="Avenir"/>
                <a:cs typeface="Avenir"/>
                <a:sym typeface="Avenir"/>
              </a:rPr>
            </a:br>
            <a:r>
              <a:rPr lang="ca-ES" sz="1600">
                <a:solidFill>
                  <a:schemeClr val="dk1"/>
                </a:solidFill>
                <a:latin typeface="Avenir"/>
                <a:ea typeface="Avenir"/>
                <a:cs typeface="Avenir"/>
                <a:sym typeface="Avenir"/>
              </a:rPr>
              <a:t>8 lletres minúscules</a:t>
            </a:r>
            <a:endParaRPr sz="1600">
              <a:solidFill>
                <a:schemeClr val="dk1"/>
              </a:solidFill>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p44"/>
          <p:cNvSpPr txBox="1"/>
          <p:nvPr>
            <p:ph idx="1" type="body"/>
          </p:nvPr>
        </p:nvSpPr>
        <p:spPr>
          <a:xfrm>
            <a:off x="643425" y="1316839"/>
            <a:ext cx="8397900" cy="42243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30000"/>
              </a:lnSpc>
              <a:spcBef>
                <a:spcPts val="0"/>
              </a:spcBef>
              <a:spcAft>
                <a:spcPts val="0"/>
              </a:spcAft>
              <a:buSzPts val="2000"/>
              <a:buChar char="◼"/>
            </a:pPr>
            <a:r>
              <a:rPr b="1" lang="ca-ES" sz="2000">
                <a:solidFill>
                  <a:srgbClr val="000000"/>
                </a:solidFill>
              </a:rPr>
              <a:t>Com crear una contrasenya segura?</a:t>
            </a:r>
            <a:endParaRPr b="1" sz="2000">
              <a:solidFill>
                <a:srgbClr val="000000"/>
              </a:solidFill>
            </a:endParaRPr>
          </a:p>
          <a:p>
            <a:pPr indent="0" lvl="0" marL="457200" marR="0" rtl="0" algn="l">
              <a:lnSpc>
                <a:spcPct val="130000"/>
              </a:lnSpc>
              <a:spcBef>
                <a:spcPts val="0"/>
              </a:spcBef>
              <a:spcAft>
                <a:spcPts val="0"/>
              </a:spcAft>
              <a:buNone/>
            </a:pPr>
            <a:r>
              <a:t/>
            </a:r>
            <a:endParaRPr>
              <a:solidFill>
                <a:srgbClr val="000000"/>
              </a:solidFill>
            </a:endParaRPr>
          </a:p>
          <a:p>
            <a:pPr indent="0" lvl="0" marL="457200" marR="0" rtl="0" algn="l">
              <a:lnSpc>
                <a:spcPct val="130000"/>
              </a:lnSpc>
              <a:spcBef>
                <a:spcPts val="0"/>
              </a:spcBef>
              <a:spcAft>
                <a:spcPts val="0"/>
              </a:spcAft>
              <a:buNone/>
            </a:pPr>
            <a:r>
              <a:rPr lang="ca-ES" sz="2000">
                <a:solidFill>
                  <a:srgbClr val="000000"/>
                </a:solidFill>
              </a:rPr>
              <a:t>Quan hem de crear contrasenyes, ens trobem amb diferents indicacions segons l’aplicació o la web. </a:t>
            </a:r>
            <a:endParaRPr sz="2000">
              <a:solidFill>
                <a:srgbClr val="000000"/>
              </a:solidFill>
            </a:endParaRPr>
          </a:p>
          <a:p>
            <a:pPr indent="-342900" lvl="1" marL="914400" marR="0" rtl="0" algn="l">
              <a:lnSpc>
                <a:spcPct val="130000"/>
              </a:lnSpc>
              <a:spcBef>
                <a:spcPts val="0"/>
              </a:spcBef>
              <a:spcAft>
                <a:spcPts val="0"/>
              </a:spcAft>
              <a:buSzPts val="1800"/>
              <a:buChar char="▪"/>
            </a:pPr>
            <a:r>
              <a:rPr lang="ca-ES" sz="2000">
                <a:solidFill>
                  <a:srgbClr val="000000"/>
                </a:solidFill>
              </a:rPr>
              <a:t>Quines us semblen més segures? Per què?</a:t>
            </a:r>
            <a:endParaRPr sz="2000">
              <a:solidFill>
                <a:srgbClr val="000000"/>
              </a:solidFill>
            </a:endParaRPr>
          </a:p>
          <a:p>
            <a:pPr indent="0" lvl="0" marL="457200" marR="0" rtl="0" algn="l">
              <a:lnSpc>
                <a:spcPct val="130000"/>
              </a:lnSpc>
              <a:spcBef>
                <a:spcPts val="0"/>
              </a:spcBef>
              <a:spcAft>
                <a:spcPts val="0"/>
              </a:spcAft>
              <a:buNone/>
            </a:pPr>
            <a:r>
              <a:t/>
            </a:r>
            <a:endParaRPr sz="2000">
              <a:solidFill>
                <a:srgbClr val="000000"/>
              </a:solidFill>
            </a:endParaRPr>
          </a:p>
        </p:txBody>
      </p:sp>
      <p:sp>
        <p:nvSpPr>
          <p:cNvPr id="435" name="Google Shape;435;p44"/>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400"/>
              <a:buNone/>
            </a:pPr>
            <a:r>
              <a:rPr b="1" lang="ca-ES"/>
              <a:t>FASE Opcional. </a:t>
            </a:r>
            <a:r>
              <a:rPr lang="ca-ES"/>
              <a:t>Fem de hackers!</a:t>
            </a:r>
            <a:endParaRPr b="1" sz="2000"/>
          </a:p>
        </p:txBody>
      </p:sp>
      <p:sp>
        <p:nvSpPr>
          <p:cNvPr id="436" name="Google Shape;436;p44"/>
          <p:cNvSpPr txBox="1"/>
          <p:nvPr/>
        </p:nvSpPr>
        <p:spPr>
          <a:xfrm>
            <a:off x="700700" y="3429000"/>
            <a:ext cx="1830300" cy="648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a:solidFill>
                  <a:schemeClr val="dk1"/>
                </a:solidFill>
                <a:latin typeface="Avenir"/>
                <a:ea typeface="Avenir"/>
                <a:cs typeface="Avenir"/>
                <a:sym typeface="Avenir"/>
              </a:rPr>
              <a:t>PUK MÒBIL</a:t>
            </a:r>
            <a:br>
              <a:rPr lang="ca-ES">
                <a:solidFill>
                  <a:schemeClr val="dk1"/>
                </a:solidFill>
                <a:latin typeface="Avenir"/>
                <a:ea typeface="Avenir"/>
                <a:cs typeface="Avenir"/>
                <a:sym typeface="Avenir"/>
              </a:rPr>
            </a:br>
            <a:r>
              <a:rPr lang="ca-ES">
                <a:solidFill>
                  <a:schemeClr val="dk1"/>
                </a:solidFill>
                <a:latin typeface="Avenir"/>
                <a:ea typeface="Avenir"/>
                <a:cs typeface="Avenir"/>
                <a:sym typeface="Avenir"/>
              </a:rPr>
              <a:t> 8 números</a:t>
            </a:r>
            <a:endParaRPr>
              <a:solidFill>
                <a:schemeClr val="dk1"/>
              </a:solidFill>
              <a:latin typeface="Avenir"/>
              <a:ea typeface="Avenir"/>
              <a:cs typeface="Avenir"/>
              <a:sym typeface="Avenir"/>
            </a:endParaRPr>
          </a:p>
        </p:txBody>
      </p:sp>
      <p:sp>
        <p:nvSpPr>
          <p:cNvPr id="437" name="Google Shape;437;p44"/>
          <p:cNvSpPr txBox="1"/>
          <p:nvPr/>
        </p:nvSpPr>
        <p:spPr>
          <a:xfrm>
            <a:off x="700700" y="4365625"/>
            <a:ext cx="2325600" cy="13914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a:solidFill>
                  <a:schemeClr val="dk1"/>
                </a:solidFill>
                <a:latin typeface="Avenir"/>
                <a:ea typeface="Avenir"/>
                <a:cs typeface="Avenir"/>
                <a:sym typeface="Avenir"/>
              </a:rPr>
              <a:t>CORREU INSTITUT</a:t>
            </a:r>
            <a:br>
              <a:rPr lang="ca-ES">
                <a:solidFill>
                  <a:schemeClr val="dk1"/>
                </a:solidFill>
                <a:latin typeface="Avenir"/>
                <a:ea typeface="Avenir"/>
                <a:cs typeface="Avenir"/>
                <a:sym typeface="Avenir"/>
              </a:rPr>
            </a:br>
            <a:r>
              <a:rPr lang="ca-ES">
                <a:solidFill>
                  <a:schemeClr val="dk1"/>
                </a:solidFill>
                <a:latin typeface="Avenir"/>
                <a:ea typeface="Avenir"/>
                <a:cs typeface="Avenir"/>
                <a:sym typeface="Avenir"/>
              </a:rPr>
              <a:t> 8 elements mínim, alfanumèric, mínim una majúscula o un caràcter especial</a:t>
            </a:r>
            <a:endParaRPr>
              <a:solidFill>
                <a:schemeClr val="dk1"/>
              </a:solidFill>
              <a:latin typeface="Avenir"/>
              <a:ea typeface="Avenir"/>
              <a:cs typeface="Avenir"/>
              <a:sym typeface="Avenir"/>
            </a:endParaRPr>
          </a:p>
        </p:txBody>
      </p:sp>
      <p:sp>
        <p:nvSpPr>
          <p:cNvPr id="438" name="Google Shape;438;p44"/>
          <p:cNvSpPr txBox="1"/>
          <p:nvPr/>
        </p:nvSpPr>
        <p:spPr>
          <a:xfrm>
            <a:off x="6047700" y="4866650"/>
            <a:ext cx="2268300" cy="1391400"/>
          </a:xfrm>
          <a:prstGeom prst="rect">
            <a:avLst/>
          </a:prstGeom>
          <a:solidFill>
            <a:srgbClr val="E0E0E0"/>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a:solidFill>
                  <a:schemeClr val="dk1"/>
                </a:solidFill>
                <a:latin typeface="Avenir"/>
                <a:ea typeface="Avenir"/>
                <a:cs typeface="Avenir"/>
                <a:sym typeface="Avenir"/>
              </a:rPr>
              <a:t>CORREU PROFES                   8 elements mínim, alfanumèric, 2 números, 2 minúscules, 1 majúscula, caràcter especial si es vol</a:t>
            </a:r>
            <a:endParaRPr>
              <a:solidFill>
                <a:schemeClr val="dk1"/>
              </a:solidFill>
              <a:latin typeface="Avenir"/>
              <a:ea typeface="Avenir"/>
              <a:cs typeface="Avenir"/>
              <a:sym typeface="Avenir"/>
            </a:endParaRPr>
          </a:p>
        </p:txBody>
      </p:sp>
      <p:sp>
        <p:nvSpPr>
          <p:cNvPr id="439" name="Google Shape;439;p44"/>
          <p:cNvSpPr txBox="1"/>
          <p:nvPr/>
        </p:nvSpPr>
        <p:spPr>
          <a:xfrm>
            <a:off x="3402848" y="3601225"/>
            <a:ext cx="2268300" cy="16392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a:solidFill>
                  <a:schemeClr val="dk1"/>
                </a:solidFill>
                <a:latin typeface="Avenir"/>
                <a:ea typeface="Avenir"/>
                <a:cs typeface="Avenir"/>
                <a:sym typeface="Avenir"/>
              </a:rPr>
              <a:t>GMAIL                             8 elements mínim amb lletres majúscules, minúscules, números i  caràcters especials (com es vulgui)</a:t>
            </a:r>
            <a:endParaRPr>
              <a:solidFill>
                <a:schemeClr val="dk1"/>
              </a:solidFill>
              <a:latin typeface="Avenir"/>
              <a:ea typeface="Avenir"/>
              <a:cs typeface="Avenir"/>
              <a:sym typeface="Avenir"/>
            </a:endParaRPr>
          </a:p>
        </p:txBody>
      </p:sp>
      <p:sp>
        <p:nvSpPr>
          <p:cNvPr id="440" name="Google Shape;440;p44"/>
          <p:cNvSpPr txBox="1"/>
          <p:nvPr/>
        </p:nvSpPr>
        <p:spPr>
          <a:xfrm>
            <a:off x="643425" y="6258050"/>
            <a:ext cx="790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ES" sz="2000">
                <a:solidFill>
                  <a:srgbClr val="218C97"/>
                </a:solidFill>
                <a:latin typeface="Avenir"/>
                <a:ea typeface="Avenir"/>
                <a:cs typeface="Avenir"/>
                <a:sym typeface="Avenir"/>
              </a:rPr>
              <a:t>DISCUTIU-HO EN EL GRUP I PREPAREM UNA POSADA EN COMÚ</a:t>
            </a:r>
            <a:endParaRPr b="1" sz="2000">
              <a:solidFill>
                <a:srgbClr val="218C97"/>
              </a:solidFill>
              <a:latin typeface="Avenir"/>
              <a:ea typeface="Avenir"/>
              <a:cs typeface="Avenir"/>
              <a:sym typeface="Avenir"/>
            </a:endParaRPr>
          </a:p>
        </p:txBody>
      </p:sp>
      <p:sp>
        <p:nvSpPr>
          <p:cNvPr id="441" name="Google Shape;441;p44"/>
          <p:cNvSpPr txBox="1"/>
          <p:nvPr/>
        </p:nvSpPr>
        <p:spPr>
          <a:xfrm>
            <a:off x="6281075" y="3601225"/>
            <a:ext cx="1902300" cy="1143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a:solidFill>
                  <a:schemeClr val="dk1"/>
                </a:solidFill>
                <a:latin typeface="Avenir"/>
                <a:ea typeface="Avenir"/>
                <a:cs typeface="Avenir"/>
                <a:sym typeface="Avenir"/>
              </a:rPr>
              <a:t>CORREU INFANTIL    8 elements, 4 lletres majúscules seguides de 4 números</a:t>
            </a:r>
            <a:endParaRPr>
              <a:solidFill>
                <a:schemeClr val="dk1"/>
              </a:solidFill>
              <a:latin typeface="Avenir"/>
              <a:ea typeface="Avenir"/>
              <a:cs typeface="Avenir"/>
              <a:sym typeface="Avenir"/>
            </a:endParaRPr>
          </a:p>
        </p:txBody>
      </p:sp>
      <p:sp>
        <p:nvSpPr>
          <p:cNvPr id="442" name="Google Shape;442;p44"/>
          <p:cNvSpPr txBox="1"/>
          <p:nvPr/>
        </p:nvSpPr>
        <p:spPr>
          <a:xfrm>
            <a:off x="3402850" y="5541150"/>
            <a:ext cx="2268300" cy="6810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500">
                <a:solidFill>
                  <a:schemeClr val="dk1"/>
                </a:solidFill>
                <a:latin typeface="Avenir"/>
                <a:ea typeface="Avenir"/>
                <a:cs typeface="Avenir"/>
                <a:sym typeface="Avenir"/>
              </a:rPr>
              <a:t>PIN BANC</a:t>
            </a:r>
            <a:br>
              <a:rPr lang="ca-ES" sz="1500">
                <a:solidFill>
                  <a:schemeClr val="dk1"/>
                </a:solidFill>
                <a:latin typeface="Avenir"/>
                <a:ea typeface="Avenir"/>
                <a:cs typeface="Avenir"/>
                <a:sym typeface="Avenir"/>
              </a:rPr>
            </a:br>
            <a:r>
              <a:rPr lang="ca-ES" sz="1500">
                <a:solidFill>
                  <a:schemeClr val="dk1"/>
                </a:solidFill>
                <a:latin typeface="Avenir"/>
                <a:ea typeface="Avenir"/>
                <a:cs typeface="Avenir"/>
                <a:sym typeface="Avenir"/>
              </a:rPr>
              <a:t>8 lletres minúscules</a:t>
            </a:r>
            <a:endParaRPr sz="1500">
              <a:solidFill>
                <a:schemeClr val="dk1"/>
              </a:solidFill>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6" name="Shape 446"/>
        <p:cNvGrpSpPr/>
        <p:nvPr/>
      </p:nvGrpSpPr>
      <p:grpSpPr>
        <a:xfrm>
          <a:off x="0" y="0"/>
          <a:ext cx="0" cy="0"/>
          <a:chOff x="0" y="0"/>
          <a:chExt cx="0" cy="0"/>
        </a:xfrm>
      </p:grpSpPr>
      <p:sp>
        <p:nvSpPr>
          <p:cNvPr id="447" name="Google Shape;447;p45"/>
          <p:cNvSpPr txBox="1"/>
          <p:nvPr>
            <p:ph idx="1" type="body"/>
          </p:nvPr>
        </p:nvSpPr>
        <p:spPr>
          <a:xfrm>
            <a:off x="460394" y="1247036"/>
            <a:ext cx="8397900" cy="2143500"/>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lang="ca-ES">
                <a:latin typeface="Arial"/>
                <a:ea typeface="Arial"/>
                <a:cs typeface="Arial"/>
                <a:sym typeface="Arial"/>
              </a:rPr>
              <a:t>Posada en comú de les primeres idees sobre Q3</a:t>
            </a:r>
            <a:endParaRPr b="1">
              <a:solidFill>
                <a:srgbClr val="7030A0"/>
              </a:solidFill>
              <a:latin typeface="Arial"/>
              <a:ea typeface="Arial"/>
              <a:cs typeface="Arial"/>
              <a:sym typeface="Arial"/>
            </a:endParaRPr>
          </a:p>
        </p:txBody>
      </p:sp>
      <p:sp>
        <p:nvSpPr>
          <p:cNvPr id="448" name="Google Shape;448;p45"/>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400"/>
              <a:buNone/>
            </a:pPr>
            <a:r>
              <a:rPr b="1" lang="ca-ES"/>
              <a:t>FASE Opcional. </a:t>
            </a:r>
            <a:r>
              <a:rPr lang="ca-ES"/>
              <a:t>Fem de hackers!</a:t>
            </a:r>
            <a:endParaRPr b="1"/>
          </a:p>
        </p:txBody>
      </p:sp>
      <p:pic>
        <p:nvPicPr>
          <p:cNvPr descr="Free Vectors | whiteboard frame" id="449" name="Google Shape;449;p45"/>
          <p:cNvPicPr preferRelativeResize="0"/>
          <p:nvPr/>
        </p:nvPicPr>
        <p:blipFill rotWithShape="1">
          <a:blip r:embed="rId3">
            <a:alphaModFix/>
          </a:blip>
          <a:srcRect b="0" l="0" r="0" t="0"/>
          <a:stretch/>
        </p:blipFill>
        <p:spPr>
          <a:xfrm>
            <a:off x="568199" y="1882250"/>
            <a:ext cx="7143401" cy="4407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sp>
        <p:nvSpPr>
          <p:cNvPr id="454" name="Google Shape;454;p46"/>
          <p:cNvSpPr txBox="1"/>
          <p:nvPr>
            <p:ph idx="1" type="body"/>
          </p:nvPr>
        </p:nvSpPr>
        <p:spPr>
          <a:xfrm>
            <a:off x="460400" y="1247008"/>
            <a:ext cx="8397900" cy="5484000"/>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lang="ca-ES">
                <a:latin typeface="Arial"/>
                <a:ea typeface="Arial"/>
                <a:cs typeface="Arial"/>
                <a:sym typeface="Arial"/>
              </a:rPr>
              <a:t>Idees per gestionar el final de la posada en comú:</a:t>
            </a:r>
            <a:endParaRPr>
              <a:latin typeface="Arial"/>
              <a:ea typeface="Arial"/>
              <a:cs typeface="Arial"/>
              <a:sym typeface="Arial"/>
            </a:endParaRPr>
          </a:p>
          <a:p>
            <a:pPr indent="-342900" lvl="1" marL="914400" rtl="0" algn="l">
              <a:lnSpc>
                <a:spcPct val="130000"/>
              </a:lnSpc>
              <a:spcBef>
                <a:spcPts val="0"/>
              </a:spcBef>
              <a:spcAft>
                <a:spcPts val="0"/>
              </a:spcAft>
              <a:buSzPts val="1800"/>
              <a:buFont typeface="Arial"/>
              <a:buChar char="▪"/>
            </a:pPr>
            <a:r>
              <a:rPr lang="ca-ES">
                <a:latin typeface="Arial"/>
                <a:ea typeface="Arial"/>
                <a:cs typeface="Arial"/>
                <a:sym typeface="Arial"/>
              </a:rPr>
              <a:t>Limitar-se a contrasenyes de 8 elements (perquè sigui més fàcil). </a:t>
            </a:r>
            <a:br>
              <a:rPr lang="ca-ES">
                <a:latin typeface="Arial"/>
                <a:ea typeface="Arial"/>
                <a:cs typeface="Arial"/>
                <a:sym typeface="Arial"/>
              </a:rPr>
            </a:br>
            <a:r>
              <a:rPr lang="ca-ES">
                <a:latin typeface="Arial"/>
                <a:ea typeface="Arial"/>
                <a:cs typeface="Arial"/>
                <a:sym typeface="Arial"/>
              </a:rPr>
              <a:t>Més endavant es pot veure com varia la seguretat quan augmentem el nombre d’elements.</a:t>
            </a:r>
            <a:endParaRPr>
              <a:latin typeface="Arial"/>
              <a:ea typeface="Arial"/>
              <a:cs typeface="Arial"/>
              <a:sym typeface="Arial"/>
            </a:endParaRPr>
          </a:p>
          <a:p>
            <a:pPr indent="-342900" lvl="1" marL="914400" rtl="0" algn="l">
              <a:spcBef>
                <a:spcPts val="0"/>
              </a:spcBef>
              <a:spcAft>
                <a:spcPts val="0"/>
              </a:spcAft>
              <a:buSzPts val="1800"/>
              <a:buFont typeface="Arial"/>
              <a:buChar char="▪"/>
            </a:pPr>
            <a:r>
              <a:rPr lang="ca-ES">
                <a:latin typeface="Arial"/>
                <a:ea typeface="Arial"/>
                <a:cs typeface="Arial"/>
                <a:sym typeface="Arial"/>
              </a:rPr>
              <a:t>És fàcil calcular els casos més senzills: PUK, INFANTIL i PIN Banc. </a:t>
            </a:r>
            <a:endParaRPr>
              <a:latin typeface="Arial"/>
              <a:ea typeface="Arial"/>
              <a:cs typeface="Arial"/>
              <a:sym typeface="Arial"/>
            </a:endParaRPr>
          </a:p>
          <a:p>
            <a:pPr indent="-342900" lvl="1" marL="914400" rtl="0" algn="l">
              <a:lnSpc>
                <a:spcPct val="130000"/>
              </a:lnSpc>
              <a:spcBef>
                <a:spcPts val="0"/>
              </a:spcBef>
              <a:spcAft>
                <a:spcPts val="0"/>
              </a:spcAft>
              <a:buSzPts val="1800"/>
              <a:buFont typeface="Arial"/>
              <a:buChar char="▪"/>
            </a:pPr>
            <a:r>
              <a:rPr lang="ca-ES">
                <a:latin typeface="Arial"/>
                <a:ea typeface="Arial"/>
                <a:cs typeface="Arial"/>
                <a:sym typeface="Arial"/>
              </a:rPr>
              <a:t>Calcular el total dels altres és massa difícil. Es pot fer algun exemple amb CORREU INSTITUT on cal distingir l’ordre dels números i les lletres: 1234ABCD no és el mateix que ABCD1234.</a:t>
            </a:r>
            <a:endParaRPr>
              <a:latin typeface="Arial"/>
              <a:ea typeface="Arial"/>
              <a:cs typeface="Arial"/>
              <a:sym typeface="Arial"/>
            </a:endParaRPr>
          </a:p>
          <a:p>
            <a:pPr indent="-342900" lvl="1" marL="914400" rtl="0" algn="l">
              <a:lnSpc>
                <a:spcPct val="130000"/>
              </a:lnSpc>
              <a:spcBef>
                <a:spcPts val="0"/>
              </a:spcBef>
              <a:spcAft>
                <a:spcPts val="0"/>
              </a:spcAft>
              <a:buSzPts val="1800"/>
              <a:buFont typeface="Arial"/>
              <a:buChar char="▪"/>
            </a:pPr>
            <a:r>
              <a:rPr lang="ca-ES">
                <a:latin typeface="Arial"/>
                <a:ea typeface="Arial"/>
                <a:cs typeface="Arial"/>
                <a:sym typeface="Arial"/>
              </a:rPr>
              <a:t>Busquem altres estratègies per comparar:</a:t>
            </a:r>
            <a:endParaRPr>
              <a:latin typeface="Arial"/>
              <a:ea typeface="Arial"/>
              <a:cs typeface="Arial"/>
              <a:sym typeface="Arial"/>
            </a:endParaRPr>
          </a:p>
          <a:p>
            <a:pPr indent="-330200" lvl="2" marL="1371600" rtl="0" algn="l">
              <a:lnSpc>
                <a:spcPct val="130000"/>
              </a:lnSpc>
              <a:spcBef>
                <a:spcPts val="0"/>
              </a:spcBef>
              <a:spcAft>
                <a:spcPts val="0"/>
              </a:spcAft>
              <a:buSzPts val="1600"/>
              <a:buFont typeface="Arial"/>
              <a:buChar char="o"/>
            </a:pPr>
            <a:r>
              <a:rPr lang="ca-ES">
                <a:latin typeface="Arial"/>
                <a:ea typeface="Arial"/>
                <a:cs typeface="Arial"/>
                <a:sym typeface="Arial"/>
              </a:rPr>
              <a:t>Si amb un cas podem fer totes les contrasenyes d’un altre, ens quedem amb aquell. Si no es pot, mirem si se’n poden fer més (per exemple, perquè hi ha més lletres que números).</a:t>
            </a:r>
            <a:endParaRPr>
              <a:latin typeface="Arial"/>
              <a:ea typeface="Arial"/>
              <a:cs typeface="Arial"/>
              <a:sym typeface="Arial"/>
            </a:endParaRPr>
          </a:p>
          <a:p>
            <a:pPr indent="-330200" lvl="2" marL="1371600" rtl="0" algn="l">
              <a:lnSpc>
                <a:spcPct val="130000"/>
              </a:lnSpc>
              <a:spcBef>
                <a:spcPts val="0"/>
              </a:spcBef>
              <a:spcAft>
                <a:spcPts val="0"/>
              </a:spcAft>
              <a:buSzPts val="1600"/>
              <a:buFont typeface="Arial"/>
              <a:buChar char="o"/>
            </a:pPr>
            <a:r>
              <a:rPr lang="ca-ES">
                <a:latin typeface="Arial"/>
                <a:ea typeface="Arial"/>
                <a:cs typeface="Arial"/>
                <a:sym typeface="Arial"/>
              </a:rPr>
              <a:t>PROPOSTA DE TREBALL EN GRUP: comparar els 5 casos.</a:t>
            </a:r>
            <a:endParaRPr>
              <a:latin typeface="Arial"/>
              <a:ea typeface="Arial"/>
              <a:cs typeface="Arial"/>
              <a:sym typeface="Arial"/>
            </a:endParaRPr>
          </a:p>
        </p:txBody>
      </p:sp>
      <p:sp>
        <p:nvSpPr>
          <p:cNvPr id="455" name="Google Shape;455;p46"/>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400"/>
              <a:buNone/>
            </a:pPr>
            <a:r>
              <a:rPr b="1" lang="ca-ES"/>
              <a:t>FASE Opcional. </a:t>
            </a:r>
            <a:r>
              <a:rPr lang="ca-ES"/>
              <a:t>Fem de hackers!</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47"/>
          <p:cNvSpPr txBox="1"/>
          <p:nvPr>
            <p:ph idx="1" type="body"/>
          </p:nvPr>
        </p:nvSpPr>
        <p:spPr>
          <a:xfrm>
            <a:off x="474594" y="1208336"/>
            <a:ext cx="8397900" cy="2143500"/>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lang="ca-ES">
                <a:latin typeface="Arial"/>
                <a:ea typeface="Arial"/>
                <a:cs typeface="Arial"/>
                <a:sym typeface="Arial"/>
              </a:rPr>
              <a:t>Posada en comú de la comparació entre contrasenyes</a:t>
            </a:r>
            <a:endParaRPr>
              <a:latin typeface="Arial"/>
              <a:ea typeface="Arial"/>
              <a:cs typeface="Arial"/>
              <a:sym typeface="Arial"/>
            </a:endParaRPr>
          </a:p>
          <a:p>
            <a:pPr indent="0" lvl="0" marL="0" rtl="0" algn="l">
              <a:lnSpc>
                <a:spcPct val="130000"/>
              </a:lnSpc>
              <a:spcBef>
                <a:spcPts val="0"/>
              </a:spcBef>
              <a:spcAft>
                <a:spcPts val="0"/>
              </a:spcAft>
              <a:buNone/>
            </a:pPr>
            <a:r>
              <a:t/>
            </a:r>
            <a:endParaRPr>
              <a:latin typeface="Arial"/>
              <a:ea typeface="Arial"/>
              <a:cs typeface="Arial"/>
              <a:sym typeface="Arial"/>
            </a:endParaRPr>
          </a:p>
          <a:p>
            <a:pPr indent="0" lvl="0" marL="0" rtl="0" algn="l">
              <a:lnSpc>
                <a:spcPct val="130000"/>
              </a:lnSpc>
              <a:spcBef>
                <a:spcPts val="0"/>
              </a:spcBef>
              <a:spcAft>
                <a:spcPts val="0"/>
              </a:spcAft>
              <a:buNone/>
            </a:pPr>
            <a:r>
              <a:rPr lang="ca-ES">
                <a:latin typeface="Arial"/>
                <a:ea typeface="Arial"/>
                <a:cs typeface="Arial"/>
                <a:sym typeface="Arial"/>
              </a:rPr>
              <a:t>ORDENEU LES CONTRASENYES DE LA MENYS A LA MÉS SEGURA</a:t>
            </a:r>
            <a:endParaRPr>
              <a:latin typeface="Arial"/>
              <a:ea typeface="Arial"/>
              <a:cs typeface="Arial"/>
              <a:sym typeface="Arial"/>
            </a:endParaRPr>
          </a:p>
        </p:txBody>
      </p:sp>
      <p:sp>
        <p:nvSpPr>
          <p:cNvPr id="461" name="Google Shape;461;p47"/>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Opcional. </a:t>
            </a:r>
            <a:r>
              <a:rPr lang="ca-ES"/>
              <a:t>Fem de hackers!</a:t>
            </a:r>
            <a:endParaRPr/>
          </a:p>
        </p:txBody>
      </p:sp>
      <p:sp>
        <p:nvSpPr>
          <p:cNvPr id="462" name="Google Shape;462;p47"/>
          <p:cNvSpPr txBox="1"/>
          <p:nvPr/>
        </p:nvSpPr>
        <p:spPr>
          <a:xfrm>
            <a:off x="700700" y="2886925"/>
            <a:ext cx="1830300" cy="714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600">
                <a:solidFill>
                  <a:schemeClr val="dk1"/>
                </a:solidFill>
                <a:latin typeface="Avenir"/>
                <a:ea typeface="Avenir"/>
                <a:cs typeface="Avenir"/>
                <a:sym typeface="Avenir"/>
              </a:rPr>
              <a:t>PUK MÒBIL</a:t>
            </a:r>
            <a:br>
              <a:rPr lang="ca-ES" sz="1600">
                <a:solidFill>
                  <a:schemeClr val="dk1"/>
                </a:solidFill>
                <a:latin typeface="Avenir"/>
                <a:ea typeface="Avenir"/>
                <a:cs typeface="Avenir"/>
                <a:sym typeface="Avenir"/>
              </a:rPr>
            </a:br>
            <a:r>
              <a:rPr lang="ca-ES" sz="1600">
                <a:solidFill>
                  <a:schemeClr val="dk1"/>
                </a:solidFill>
                <a:latin typeface="Avenir"/>
                <a:ea typeface="Avenir"/>
                <a:cs typeface="Avenir"/>
                <a:sym typeface="Avenir"/>
              </a:rPr>
              <a:t> 8 números</a:t>
            </a:r>
            <a:endParaRPr sz="1600">
              <a:solidFill>
                <a:schemeClr val="dk1"/>
              </a:solidFill>
              <a:latin typeface="Avenir"/>
              <a:ea typeface="Avenir"/>
              <a:cs typeface="Avenir"/>
              <a:sym typeface="Avenir"/>
            </a:endParaRPr>
          </a:p>
        </p:txBody>
      </p:sp>
      <p:sp>
        <p:nvSpPr>
          <p:cNvPr id="463" name="Google Shape;463;p47"/>
          <p:cNvSpPr txBox="1"/>
          <p:nvPr/>
        </p:nvSpPr>
        <p:spPr>
          <a:xfrm>
            <a:off x="6546900" y="2750700"/>
            <a:ext cx="2325600" cy="15639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600">
                <a:solidFill>
                  <a:schemeClr val="dk1"/>
                </a:solidFill>
                <a:latin typeface="Avenir"/>
                <a:ea typeface="Avenir"/>
                <a:cs typeface="Avenir"/>
                <a:sym typeface="Avenir"/>
              </a:rPr>
              <a:t>CORREU INSTITUT</a:t>
            </a:r>
            <a:br>
              <a:rPr lang="ca-ES" sz="1600">
                <a:solidFill>
                  <a:schemeClr val="dk1"/>
                </a:solidFill>
                <a:latin typeface="Avenir"/>
                <a:ea typeface="Avenir"/>
                <a:cs typeface="Avenir"/>
                <a:sym typeface="Avenir"/>
              </a:rPr>
            </a:br>
            <a:r>
              <a:rPr lang="ca-ES" sz="1600">
                <a:solidFill>
                  <a:schemeClr val="dk1"/>
                </a:solidFill>
                <a:latin typeface="Avenir"/>
                <a:ea typeface="Avenir"/>
                <a:cs typeface="Avenir"/>
                <a:sym typeface="Avenir"/>
              </a:rPr>
              <a:t> 8 elements mínim, alfanumèrics, mínim una majúscula o un caràcter especial</a:t>
            </a:r>
            <a:endParaRPr sz="1600">
              <a:solidFill>
                <a:schemeClr val="dk1"/>
              </a:solidFill>
              <a:latin typeface="Avenir"/>
              <a:ea typeface="Avenir"/>
              <a:cs typeface="Avenir"/>
              <a:sym typeface="Avenir"/>
            </a:endParaRPr>
          </a:p>
        </p:txBody>
      </p:sp>
      <p:sp>
        <p:nvSpPr>
          <p:cNvPr id="464" name="Google Shape;464;p47"/>
          <p:cNvSpPr txBox="1"/>
          <p:nvPr/>
        </p:nvSpPr>
        <p:spPr>
          <a:xfrm>
            <a:off x="3246588" y="2944475"/>
            <a:ext cx="2650800" cy="19509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700">
                <a:solidFill>
                  <a:schemeClr val="dk1"/>
                </a:solidFill>
                <a:latin typeface="Avenir"/>
                <a:ea typeface="Avenir"/>
                <a:cs typeface="Avenir"/>
                <a:sym typeface="Avenir"/>
              </a:rPr>
              <a:t>GMAIL                            8 elements mínim amb lletres majúscules, minúscules, números i  caràcters especials (com es vulgui)</a:t>
            </a:r>
            <a:endParaRPr sz="1700">
              <a:solidFill>
                <a:schemeClr val="dk1"/>
              </a:solidFill>
              <a:latin typeface="Avenir"/>
              <a:ea typeface="Avenir"/>
              <a:cs typeface="Avenir"/>
              <a:sym typeface="Avenir"/>
            </a:endParaRPr>
          </a:p>
        </p:txBody>
      </p:sp>
      <p:sp>
        <p:nvSpPr>
          <p:cNvPr id="465" name="Google Shape;465;p47"/>
          <p:cNvSpPr txBox="1"/>
          <p:nvPr/>
        </p:nvSpPr>
        <p:spPr>
          <a:xfrm>
            <a:off x="765300" y="4077750"/>
            <a:ext cx="2268300" cy="12807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600">
                <a:solidFill>
                  <a:schemeClr val="dk1"/>
                </a:solidFill>
                <a:latin typeface="Avenir"/>
                <a:ea typeface="Avenir"/>
                <a:cs typeface="Avenir"/>
                <a:sym typeface="Avenir"/>
              </a:rPr>
              <a:t>CORREU INFANTIL    8 elements, 4 lletres majúscules seguides de 4 números</a:t>
            </a:r>
            <a:endParaRPr sz="1600">
              <a:solidFill>
                <a:schemeClr val="dk1"/>
              </a:solidFill>
              <a:latin typeface="Avenir"/>
              <a:ea typeface="Avenir"/>
              <a:cs typeface="Avenir"/>
              <a:sym typeface="Avenir"/>
            </a:endParaRPr>
          </a:p>
        </p:txBody>
      </p:sp>
      <p:sp>
        <p:nvSpPr>
          <p:cNvPr id="466" name="Google Shape;466;p47"/>
          <p:cNvSpPr txBox="1"/>
          <p:nvPr/>
        </p:nvSpPr>
        <p:spPr>
          <a:xfrm>
            <a:off x="6338800" y="4644150"/>
            <a:ext cx="2268300" cy="714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ca-ES" sz="1600">
                <a:solidFill>
                  <a:schemeClr val="dk1"/>
                </a:solidFill>
                <a:latin typeface="Avenir"/>
                <a:ea typeface="Avenir"/>
                <a:cs typeface="Avenir"/>
                <a:sym typeface="Avenir"/>
              </a:rPr>
              <a:t>PIN BANC</a:t>
            </a:r>
            <a:br>
              <a:rPr lang="ca-ES" sz="1600">
                <a:solidFill>
                  <a:schemeClr val="dk1"/>
                </a:solidFill>
                <a:latin typeface="Avenir"/>
                <a:ea typeface="Avenir"/>
                <a:cs typeface="Avenir"/>
                <a:sym typeface="Avenir"/>
              </a:rPr>
            </a:br>
            <a:r>
              <a:rPr lang="ca-ES" sz="1600">
                <a:solidFill>
                  <a:schemeClr val="dk1"/>
                </a:solidFill>
                <a:latin typeface="Avenir"/>
                <a:ea typeface="Avenir"/>
                <a:cs typeface="Avenir"/>
                <a:sym typeface="Avenir"/>
              </a:rPr>
              <a:t>8 lletres minúscules</a:t>
            </a:r>
            <a:endParaRPr sz="1600">
              <a:solidFill>
                <a:schemeClr val="dk1"/>
              </a:solidFill>
              <a:latin typeface="Avenir"/>
              <a:ea typeface="Avenir"/>
              <a:cs typeface="Avenir"/>
              <a:sym typeface="Avenir"/>
            </a:endParaRPr>
          </a:p>
        </p:txBody>
      </p:sp>
      <p:sp>
        <p:nvSpPr>
          <p:cNvPr id="467" name="Google Shape;467;p47"/>
          <p:cNvSpPr txBox="1"/>
          <p:nvPr/>
        </p:nvSpPr>
        <p:spPr>
          <a:xfrm>
            <a:off x="720600" y="5529225"/>
            <a:ext cx="79059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ES" sz="1900">
                <a:solidFill>
                  <a:srgbClr val="218C97"/>
                </a:solidFill>
                <a:latin typeface="Avenir"/>
                <a:ea typeface="Avenir"/>
                <a:cs typeface="Avenir"/>
                <a:sym typeface="Avenir"/>
              </a:rPr>
              <a:t>PREPAREU UNA PRESENTACIÓ AMB PROPOSTES SOBRE LA CONTRASENYA DEL CORREU DE L’INSTITUT: ÉS PROU SEGURA? ES POT MILLORAR?</a:t>
            </a:r>
            <a:endParaRPr b="1" sz="1900">
              <a:solidFill>
                <a:srgbClr val="218C97"/>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2"/>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0. </a:t>
            </a:r>
            <a:r>
              <a:rPr lang="ca-ES"/>
              <a:t>Qüestió generatriu i primeres exploracions</a:t>
            </a:r>
            <a:endParaRPr/>
          </a:p>
        </p:txBody>
      </p:sp>
      <p:sp>
        <p:nvSpPr>
          <p:cNvPr id="114" name="Google Shape;114;p12"/>
          <p:cNvSpPr txBox="1"/>
          <p:nvPr>
            <p:ph idx="2" type="body"/>
          </p:nvPr>
        </p:nvSpPr>
        <p:spPr>
          <a:xfrm>
            <a:off x="460393" y="3684884"/>
            <a:ext cx="8397857" cy="2143372"/>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lang="ca-ES"/>
              <a:t>Recollida de la primera pluja de preguntes dels estudiants...</a:t>
            </a:r>
            <a:endParaRPr/>
          </a:p>
          <a:p>
            <a:pPr indent="0" lvl="0" marL="0" rtl="0" algn="l">
              <a:lnSpc>
                <a:spcPct val="130000"/>
              </a:lnSpc>
              <a:spcBef>
                <a:spcPts val="600"/>
              </a:spcBef>
              <a:spcAft>
                <a:spcPts val="0"/>
              </a:spcAft>
              <a:buSzPts val="2000"/>
              <a:buNone/>
            </a:pPr>
            <a:r>
              <a:t/>
            </a:r>
            <a:endParaRPr/>
          </a:p>
        </p:txBody>
      </p:sp>
      <p:pic>
        <p:nvPicPr>
          <p:cNvPr descr="Imagen que contiene tabla, interior, diferente, artículos&#10;&#10;Descripción generada automáticamente" id="115" name="Google Shape;115;p12"/>
          <p:cNvPicPr preferRelativeResize="0"/>
          <p:nvPr/>
        </p:nvPicPr>
        <p:blipFill rotWithShape="1">
          <a:blip r:embed="rId3">
            <a:alphaModFix/>
          </a:blip>
          <a:srcRect b="21350" l="0" r="0" t="0"/>
          <a:stretch/>
        </p:blipFill>
        <p:spPr>
          <a:xfrm>
            <a:off x="1958168" y="2379867"/>
            <a:ext cx="5227664" cy="1114671"/>
          </a:xfrm>
          <a:prstGeom prst="rect">
            <a:avLst/>
          </a:prstGeom>
          <a:noFill/>
          <a:ln>
            <a:noFill/>
          </a:ln>
        </p:spPr>
      </p:pic>
      <p:grpSp>
        <p:nvGrpSpPr>
          <p:cNvPr id="116" name="Google Shape;116;p12"/>
          <p:cNvGrpSpPr/>
          <p:nvPr/>
        </p:nvGrpSpPr>
        <p:grpSpPr>
          <a:xfrm>
            <a:off x="3043237" y="4418863"/>
            <a:ext cx="3543301" cy="1890600"/>
            <a:chOff x="276050" y="2037969"/>
            <a:chExt cx="3908035" cy="2343443"/>
          </a:xfrm>
        </p:grpSpPr>
        <p:pic>
          <p:nvPicPr>
            <p:cNvPr descr="Free Vectors | whiteboard frame" id="117" name="Google Shape;117;p12"/>
            <p:cNvPicPr preferRelativeResize="0"/>
            <p:nvPr/>
          </p:nvPicPr>
          <p:blipFill rotWithShape="1">
            <a:blip r:embed="rId4">
              <a:alphaModFix/>
            </a:blip>
            <a:srcRect b="0" l="0" r="0" t="0"/>
            <a:stretch/>
          </p:blipFill>
          <p:spPr>
            <a:xfrm>
              <a:off x="276050" y="2037969"/>
              <a:ext cx="3908035" cy="2343443"/>
            </a:xfrm>
            <a:prstGeom prst="rect">
              <a:avLst/>
            </a:prstGeom>
            <a:noFill/>
            <a:ln>
              <a:noFill/>
            </a:ln>
          </p:spPr>
        </p:pic>
        <p:sp>
          <p:nvSpPr>
            <p:cNvPr id="118" name="Google Shape;118;p12"/>
            <p:cNvSpPr/>
            <p:nvPr/>
          </p:nvSpPr>
          <p:spPr>
            <a:xfrm>
              <a:off x="471524" y="2273891"/>
              <a:ext cx="3605035" cy="252942"/>
            </a:xfrm>
            <a:custGeom>
              <a:rect b="b" l="l" r="r" t="t"/>
              <a:pathLst>
                <a:path extrusionOk="0" h="252942" w="3605035">
                  <a:moveTo>
                    <a:pt x="0" y="0"/>
                  </a:moveTo>
                  <a:cubicBezTo>
                    <a:pt x="144409" y="-35405"/>
                    <a:pt x="287784" y="10178"/>
                    <a:pt x="551055" y="0"/>
                  </a:cubicBezTo>
                  <a:cubicBezTo>
                    <a:pt x="814326" y="-10178"/>
                    <a:pt x="867533" y="10017"/>
                    <a:pt x="1102111" y="0"/>
                  </a:cubicBezTo>
                  <a:cubicBezTo>
                    <a:pt x="1336689" y="-10017"/>
                    <a:pt x="1500061" y="2803"/>
                    <a:pt x="1689216" y="0"/>
                  </a:cubicBezTo>
                  <a:cubicBezTo>
                    <a:pt x="1878372" y="-2803"/>
                    <a:pt x="2012354" y="36077"/>
                    <a:pt x="2096070" y="0"/>
                  </a:cubicBezTo>
                  <a:cubicBezTo>
                    <a:pt x="2179786" y="-36077"/>
                    <a:pt x="2370763" y="45257"/>
                    <a:pt x="2502924" y="0"/>
                  </a:cubicBezTo>
                  <a:cubicBezTo>
                    <a:pt x="2635085" y="-45257"/>
                    <a:pt x="2833321" y="5221"/>
                    <a:pt x="2945829" y="0"/>
                  </a:cubicBezTo>
                  <a:cubicBezTo>
                    <a:pt x="3058338" y="-5221"/>
                    <a:pt x="3345857" y="52023"/>
                    <a:pt x="3605035" y="0"/>
                  </a:cubicBezTo>
                  <a:cubicBezTo>
                    <a:pt x="3610275" y="118271"/>
                    <a:pt x="3577656" y="132151"/>
                    <a:pt x="3605035" y="252942"/>
                  </a:cubicBezTo>
                  <a:cubicBezTo>
                    <a:pt x="3461733" y="274017"/>
                    <a:pt x="3260523" y="247583"/>
                    <a:pt x="3090030" y="252942"/>
                  </a:cubicBezTo>
                  <a:cubicBezTo>
                    <a:pt x="2919538" y="258301"/>
                    <a:pt x="2779029" y="208099"/>
                    <a:pt x="2538975" y="252942"/>
                  </a:cubicBezTo>
                  <a:cubicBezTo>
                    <a:pt x="2298921" y="297785"/>
                    <a:pt x="2298725" y="203876"/>
                    <a:pt x="2096070" y="252942"/>
                  </a:cubicBezTo>
                  <a:cubicBezTo>
                    <a:pt x="1893415" y="302008"/>
                    <a:pt x="1732520" y="230001"/>
                    <a:pt x="1581065" y="252942"/>
                  </a:cubicBezTo>
                  <a:cubicBezTo>
                    <a:pt x="1429611" y="275883"/>
                    <a:pt x="1325803" y="209123"/>
                    <a:pt x="1138161" y="252942"/>
                  </a:cubicBezTo>
                  <a:cubicBezTo>
                    <a:pt x="950519" y="296761"/>
                    <a:pt x="832095" y="207270"/>
                    <a:pt x="731307" y="252942"/>
                  </a:cubicBezTo>
                  <a:cubicBezTo>
                    <a:pt x="630519" y="298614"/>
                    <a:pt x="359530" y="204252"/>
                    <a:pt x="0" y="252942"/>
                  </a:cubicBezTo>
                  <a:cubicBezTo>
                    <a:pt x="-11559" y="191620"/>
                    <a:pt x="22941" y="74138"/>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030A0"/>
                </a:solidFill>
                <a:latin typeface="Arial"/>
                <a:ea typeface="Arial"/>
                <a:cs typeface="Arial"/>
                <a:sym typeface="Arial"/>
              </a:endParaRPr>
            </a:p>
          </p:txBody>
        </p:sp>
      </p:grpSp>
      <p:sp>
        <p:nvSpPr>
          <p:cNvPr id="119" name="Google Shape;119;p12"/>
          <p:cNvSpPr txBox="1"/>
          <p:nvPr>
            <p:ph idx="1" type="body"/>
          </p:nvPr>
        </p:nvSpPr>
        <p:spPr>
          <a:xfrm>
            <a:off x="460394" y="1247036"/>
            <a:ext cx="8397900" cy="21435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SzPts val="2200"/>
              <a:buNone/>
            </a:pPr>
            <a:r>
              <a:rPr b="1" lang="ca-ES" sz="2200">
                <a:solidFill>
                  <a:srgbClr val="262626"/>
                </a:solidFill>
              </a:rPr>
              <a:t>Qüestió de partida: </a:t>
            </a:r>
            <a:endParaRPr/>
          </a:p>
          <a:p>
            <a:pPr indent="0" lvl="0" marL="0" rtl="0" algn="l">
              <a:lnSpc>
                <a:spcPct val="130000"/>
              </a:lnSpc>
              <a:spcBef>
                <a:spcPts val="600"/>
              </a:spcBef>
              <a:spcAft>
                <a:spcPts val="0"/>
              </a:spcAft>
              <a:buSzPts val="2200"/>
              <a:buNone/>
            </a:pPr>
            <a:r>
              <a:rPr lang="ca-ES" sz="2200">
                <a:solidFill>
                  <a:srgbClr val="262626"/>
                </a:solidFill>
              </a:rPr>
              <a:t>De la següent col·lecció de cadenats, quin cadenat és més segur?</a:t>
            </a:r>
            <a:endParaRPr/>
          </a:p>
          <a:p>
            <a:pPr indent="-101600" lvl="0" marL="228600" rtl="0" algn="l">
              <a:lnSpc>
                <a:spcPct val="130000"/>
              </a:lnSpc>
              <a:spcBef>
                <a:spcPts val="600"/>
              </a:spcBef>
              <a:spcAft>
                <a:spcPts val="0"/>
              </a:spcAft>
              <a:buSzPts val="2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8"/>
          <p:cNvSpPr txBox="1"/>
          <p:nvPr/>
        </p:nvSpPr>
        <p:spPr>
          <a:xfrm>
            <a:off x="1430458" y="267446"/>
            <a:ext cx="7027742" cy="400110"/>
          </a:xfrm>
          <a:prstGeom prst="rect">
            <a:avLst/>
          </a:prstGeom>
          <a:solidFill>
            <a:srgbClr val="3DB087">
              <a:alpha val="14509"/>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ca-ES" sz="2000" u="none" cap="none" strike="noStrike">
                <a:solidFill>
                  <a:schemeClr val="dk1"/>
                </a:solidFill>
                <a:latin typeface="Arial"/>
                <a:ea typeface="Arial"/>
                <a:cs typeface="Arial"/>
                <a:sym typeface="Arial"/>
              </a:rPr>
              <a:t>Mapa </a:t>
            </a:r>
            <a:r>
              <a:rPr b="0" i="1" lang="ca-ES" sz="2000" u="none" cap="none" strike="noStrike">
                <a:solidFill>
                  <a:schemeClr val="dk1"/>
                </a:solidFill>
                <a:latin typeface="Arial"/>
                <a:ea typeface="Arial"/>
                <a:cs typeface="Arial"/>
                <a:sym typeface="Arial"/>
              </a:rPr>
              <a:t>a priori </a:t>
            </a:r>
            <a:r>
              <a:rPr b="0" i="0" lang="ca-ES" sz="2000" u="none" cap="none" strike="noStrike">
                <a:solidFill>
                  <a:schemeClr val="dk1"/>
                </a:solidFill>
                <a:latin typeface="Arial"/>
                <a:ea typeface="Arial"/>
                <a:cs typeface="Arial"/>
                <a:sym typeface="Arial"/>
              </a:rPr>
              <a:t>de possibles desenvolupaments de la situació</a:t>
            </a:r>
            <a:endParaRPr b="0" i="0" sz="1400" u="none" cap="none" strike="noStrike">
              <a:solidFill>
                <a:srgbClr val="000000"/>
              </a:solidFill>
              <a:latin typeface="Arial"/>
              <a:ea typeface="Arial"/>
              <a:cs typeface="Arial"/>
              <a:sym typeface="Arial"/>
            </a:endParaRPr>
          </a:p>
        </p:txBody>
      </p:sp>
      <p:pic>
        <p:nvPicPr>
          <p:cNvPr descr="A diagram of text and symbols&#10;&#10;Description automatically generated" id="474" name="Google Shape;474;p48"/>
          <p:cNvPicPr preferRelativeResize="0"/>
          <p:nvPr/>
        </p:nvPicPr>
        <p:blipFill rotWithShape="1">
          <a:blip r:embed="rId3">
            <a:alphaModFix/>
          </a:blip>
          <a:srcRect b="4369" l="7500" r="7499" t="3777"/>
          <a:stretch/>
        </p:blipFill>
        <p:spPr>
          <a:xfrm>
            <a:off x="289560" y="1224279"/>
            <a:ext cx="8569960" cy="520919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49"/>
          <p:cNvSpPr txBox="1"/>
          <p:nvPr>
            <p:ph idx="1" type="body"/>
          </p:nvPr>
        </p:nvSpPr>
        <p:spPr>
          <a:xfrm>
            <a:off x="474595" y="1159921"/>
            <a:ext cx="8397857" cy="5210233"/>
          </a:xfrm>
          <a:prstGeom prst="rect">
            <a:avLst/>
          </a:prstGeom>
          <a:noFill/>
          <a:ln>
            <a:noFill/>
          </a:ln>
        </p:spPr>
        <p:txBody>
          <a:bodyPr anchorCtr="0" anchor="t" bIns="45700" lIns="91425" spcFirstLastPara="1" rIns="91425" wrap="square" tIns="45700">
            <a:noAutofit/>
          </a:bodyPr>
          <a:lstStyle/>
          <a:p>
            <a:pPr indent="-101600" lvl="0" marL="228600" rtl="0" algn="l">
              <a:lnSpc>
                <a:spcPct val="130000"/>
              </a:lnSpc>
              <a:spcBef>
                <a:spcPts val="0"/>
              </a:spcBef>
              <a:spcAft>
                <a:spcPts val="0"/>
              </a:spcAft>
              <a:buSzPts val="2000"/>
              <a:buNone/>
            </a:pPr>
            <a:r>
              <a:t/>
            </a:r>
            <a:endParaRPr/>
          </a:p>
        </p:txBody>
      </p:sp>
      <p:sp>
        <p:nvSpPr>
          <p:cNvPr id="481" name="Google Shape;481;p49"/>
          <p:cNvSpPr txBox="1"/>
          <p:nvPr>
            <p:ph type="title"/>
          </p:nvPr>
        </p:nvSpPr>
        <p:spPr>
          <a:xfrm>
            <a:off x="1078523" y="52185"/>
            <a:ext cx="7797617" cy="974126"/>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pic>
        <p:nvPicPr>
          <p:cNvPr id="482" name="Google Shape;482;p49"/>
          <p:cNvPicPr preferRelativeResize="0"/>
          <p:nvPr/>
        </p:nvPicPr>
        <p:blipFill rotWithShape="1">
          <a:blip r:embed="rId3">
            <a:alphaModFix/>
          </a:blip>
          <a:srcRect b="0" l="0" r="0" t="0"/>
          <a:stretch/>
        </p:blipFill>
        <p:spPr>
          <a:xfrm rot="-5400000">
            <a:off x="1933983" y="-2362250"/>
            <a:ext cx="9719850" cy="13749100"/>
          </a:xfrm>
          <a:prstGeom prst="rect">
            <a:avLst/>
          </a:prstGeom>
          <a:noFill/>
          <a:ln>
            <a:noFill/>
          </a:ln>
        </p:spPr>
      </p:pic>
      <p:sp>
        <p:nvSpPr>
          <p:cNvPr id="483" name="Google Shape;483;p49"/>
          <p:cNvSpPr txBox="1"/>
          <p:nvPr/>
        </p:nvSpPr>
        <p:spPr>
          <a:xfrm>
            <a:off x="2279176" y="267446"/>
            <a:ext cx="4073145" cy="400110"/>
          </a:xfrm>
          <a:prstGeom prst="rect">
            <a:avLst/>
          </a:prstGeom>
          <a:solidFill>
            <a:srgbClr val="3DB087">
              <a:alpha val="14509"/>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ca-ES" sz="2000" u="none" cap="none" strike="noStrike">
                <a:solidFill>
                  <a:schemeClr val="dk1"/>
                </a:solidFill>
                <a:latin typeface="Arial"/>
                <a:ea typeface="Arial"/>
                <a:cs typeface="Arial"/>
                <a:sym typeface="Arial"/>
              </a:rPr>
              <a:t>Part esquerra del mapa (zoom)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50"/>
          <p:cNvSpPr txBox="1"/>
          <p:nvPr>
            <p:ph idx="1" type="body"/>
          </p:nvPr>
        </p:nvSpPr>
        <p:spPr>
          <a:xfrm>
            <a:off x="474595" y="1159921"/>
            <a:ext cx="8397857" cy="5210233"/>
          </a:xfrm>
          <a:prstGeom prst="rect">
            <a:avLst/>
          </a:prstGeom>
          <a:noFill/>
          <a:ln>
            <a:noFill/>
          </a:ln>
        </p:spPr>
        <p:txBody>
          <a:bodyPr anchorCtr="0" anchor="t" bIns="45700" lIns="91425" spcFirstLastPara="1" rIns="91425" wrap="square" tIns="45700">
            <a:noAutofit/>
          </a:bodyPr>
          <a:lstStyle/>
          <a:p>
            <a:pPr indent="-101600" lvl="0" marL="228600" rtl="0" algn="l">
              <a:lnSpc>
                <a:spcPct val="130000"/>
              </a:lnSpc>
              <a:spcBef>
                <a:spcPts val="0"/>
              </a:spcBef>
              <a:spcAft>
                <a:spcPts val="0"/>
              </a:spcAft>
              <a:buSzPts val="2000"/>
              <a:buNone/>
            </a:pPr>
            <a:r>
              <a:t/>
            </a:r>
            <a:endParaRPr/>
          </a:p>
        </p:txBody>
      </p:sp>
      <p:sp>
        <p:nvSpPr>
          <p:cNvPr id="490" name="Google Shape;490;p50"/>
          <p:cNvSpPr txBox="1"/>
          <p:nvPr>
            <p:ph type="title"/>
          </p:nvPr>
        </p:nvSpPr>
        <p:spPr>
          <a:xfrm>
            <a:off x="1078523" y="52185"/>
            <a:ext cx="7797617" cy="974126"/>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pic>
        <p:nvPicPr>
          <p:cNvPr id="491" name="Google Shape;491;p50"/>
          <p:cNvPicPr preferRelativeResize="0"/>
          <p:nvPr/>
        </p:nvPicPr>
        <p:blipFill rotWithShape="1">
          <a:blip r:embed="rId3">
            <a:alphaModFix/>
          </a:blip>
          <a:srcRect b="0" l="0" r="0" t="0"/>
          <a:stretch/>
        </p:blipFill>
        <p:spPr>
          <a:xfrm rot="-5400000">
            <a:off x="-2668602" y="-3126661"/>
            <a:ext cx="10374275" cy="14674809"/>
          </a:xfrm>
          <a:prstGeom prst="rect">
            <a:avLst/>
          </a:prstGeom>
          <a:noFill/>
          <a:ln>
            <a:noFill/>
          </a:ln>
        </p:spPr>
      </p:pic>
      <p:sp>
        <p:nvSpPr>
          <p:cNvPr id="492" name="Google Shape;492;p50"/>
          <p:cNvSpPr txBox="1"/>
          <p:nvPr/>
        </p:nvSpPr>
        <p:spPr>
          <a:xfrm>
            <a:off x="2885988" y="267446"/>
            <a:ext cx="3560642" cy="400110"/>
          </a:xfrm>
          <a:prstGeom prst="rect">
            <a:avLst/>
          </a:prstGeom>
          <a:solidFill>
            <a:srgbClr val="3DB087">
              <a:alpha val="14509"/>
            </a:srgb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ca-ES" sz="2000" u="none" cap="none" strike="noStrike">
                <a:solidFill>
                  <a:schemeClr val="dk1"/>
                </a:solidFill>
                <a:latin typeface="Arial"/>
                <a:ea typeface="Arial"/>
                <a:cs typeface="Arial"/>
                <a:sym typeface="Arial"/>
              </a:rPr>
              <a:t>Part dreta del mapa (zoom)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3"/>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0. </a:t>
            </a:r>
            <a:r>
              <a:rPr lang="ca-ES"/>
              <a:t>Qüestió generatriu i primeres exploracions</a:t>
            </a:r>
            <a:endParaRPr/>
          </a:p>
        </p:txBody>
      </p:sp>
      <p:grpSp>
        <p:nvGrpSpPr>
          <p:cNvPr id="126" name="Google Shape;126;p13"/>
          <p:cNvGrpSpPr/>
          <p:nvPr/>
        </p:nvGrpSpPr>
        <p:grpSpPr>
          <a:xfrm>
            <a:off x="240812" y="318759"/>
            <a:ext cx="8619953" cy="5989372"/>
            <a:chOff x="276050" y="2037969"/>
            <a:chExt cx="3908035" cy="2343443"/>
          </a:xfrm>
        </p:grpSpPr>
        <p:pic>
          <p:nvPicPr>
            <p:cNvPr descr="Free Vectors | whiteboard frame" id="127" name="Google Shape;127;p13"/>
            <p:cNvPicPr preferRelativeResize="0"/>
            <p:nvPr/>
          </p:nvPicPr>
          <p:blipFill rotWithShape="1">
            <a:blip r:embed="rId3">
              <a:alphaModFix/>
            </a:blip>
            <a:srcRect b="0" l="0" r="0" t="0"/>
            <a:stretch/>
          </p:blipFill>
          <p:spPr>
            <a:xfrm>
              <a:off x="276050" y="2037969"/>
              <a:ext cx="3908035" cy="2343443"/>
            </a:xfrm>
            <a:prstGeom prst="rect">
              <a:avLst/>
            </a:prstGeom>
            <a:noFill/>
            <a:ln>
              <a:noFill/>
            </a:ln>
          </p:spPr>
        </p:pic>
        <p:sp>
          <p:nvSpPr>
            <p:cNvPr id="128" name="Google Shape;128;p13"/>
            <p:cNvSpPr/>
            <p:nvPr/>
          </p:nvSpPr>
          <p:spPr>
            <a:xfrm>
              <a:off x="471524" y="2273891"/>
              <a:ext cx="3605035" cy="252942"/>
            </a:xfrm>
            <a:custGeom>
              <a:rect b="b" l="l" r="r" t="t"/>
              <a:pathLst>
                <a:path extrusionOk="0" h="252942" w="3605035">
                  <a:moveTo>
                    <a:pt x="0" y="0"/>
                  </a:moveTo>
                  <a:cubicBezTo>
                    <a:pt x="144409" y="-35405"/>
                    <a:pt x="287784" y="10178"/>
                    <a:pt x="551055" y="0"/>
                  </a:cubicBezTo>
                  <a:cubicBezTo>
                    <a:pt x="814326" y="-10178"/>
                    <a:pt x="867533" y="10017"/>
                    <a:pt x="1102111" y="0"/>
                  </a:cubicBezTo>
                  <a:cubicBezTo>
                    <a:pt x="1336689" y="-10017"/>
                    <a:pt x="1500061" y="2803"/>
                    <a:pt x="1689216" y="0"/>
                  </a:cubicBezTo>
                  <a:cubicBezTo>
                    <a:pt x="1878372" y="-2803"/>
                    <a:pt x="2012354" y="36077"/>
                    <a:pt x="2096070" y="0"/>
                  </a:cubicBezTo>
                  <a:cubicBezTo>
                    <a:pt x="2179786" y="-36077"/>
                    <a:pt x="2370763" y="45257"/>
                    <a:pt x="2502924" y="0"/>
                  </a:cubicBezTo>
                  <a:cubicBezTo>
                    <a:pt x="2635085" y="-45257"/>
                    <a:pt x="2833321" y="5221"/>
                    <a:pt x="2945829" y="0"/>
                  </a:cubicBezTo>
                  <a:cubicBezTo>
                    <a:pt x="3058338" y="-5221"/>
                    <a:pt x="3345857" y="52023"/>
                    <a:pt x="3605035" y="0"/>
                  </a:cubicBezTo>
                  <a:cubicBezTo>
                    <a:pt x="3610275" y="118271"/>
                    <a:pt x="3577656" y="132151"/>
                    <a:pt x="3605035" y="252942"/>
                  </a:cubicBezTo>
                  <a:cubicBezTo>
                    <a:pt x="3461733" y="274017"/>
                    <a:pt x="3260523" y="247583"/>
                    <a:pt x="3090030" y="252942"/>
                  </a:cubicBezTo>
                  <a:cubicBezTo>
                    <a:pt x="2919538" y="258301"/>
                    <a:pt x="2779029" y="208099"/>
                    <a:pt x="2538975" y="252942"/>
                  </a:cubicBezTo>
                  <a:cubicBezTo>
                    <a:pt x="2298921" y="297785"/>
                    <a:pt x="2298725" y="203876"/>
                    <a:pt x="2096070" y="252942"/>
                  </a:cubicBezTo>
                  <a:cubicBezTo>
                    <a:pt x="1893415" y="302008"/>
                    <a:pt x="1732520" y="230001"/>
                    <a:pt x="1581065" y="252942"/>
                  </a:cubicBezTo>
                  <a:cubicBezTo>
                    <a:pt x="1429611" y="275883"/>
                    <a:pt x="1325803" y="209123"/>
                    <a:pt x="1138161" y="252942"/>
                  </a:cubicBezTo>
                  <a:cubicBezTo>
                    <a:pt x="950519" y="296761"/>
                    <a:pt x="832095" y="207270"/>
                    <a:pt x="731307" y="252942"/>
                  </a:cubicBezTo>
                  <a:cubicBezTo>
                    <a:pt x="630519" y="298614"/>
                    <a:pt x="359530" y="204252"/>
                    <a:pt x="0" y="252942"/>
                  </a:cubicBezTo>
                  <a:cubicBezTo>
                    <a:pt x="-11559" y="191620"/>
                    <a:pt x="22941" y="74138"/>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030A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0. </a:t>
            </a:r>
            <a:r>
              <a:rPr lang="ca-ES"/>
              <a:t>Qüestió generatriu i primeres exploracions</a:t>
            </a:r>
            <a:endParaRPr/>
          </a:p>
        </p:txBody>
      </p:sp>
      <p:grpSp>
        <p:nvGrpSpPr>
          <p:cNvPr id="135" name="Google Shape;135;p14"/>
          <p:cNvGrpSpPr/>
          <p:nvPr/>
        </p:nvGrpSpPr>
        <p:grpSpPr>
          <a:xfrm>
            <a:off x="714363" y="1300216"/>
            <a:ext cx="7767610" cy="5029263"/>
            <a:chOff x="276050" y="2037969"/>
            <a:chExt cx="3908035" cy="2343443"/>
          </a:xfrm>
        </p:grpSpPr>
        <p:pic>
          <p:nvPicPr>
            <p:cNvPr descr="Free Vectors | whiteboard frame" id="136" name="Google Shape;136;p14"/>
            <p:cNvPicPr preferRelativeResize="0"/>
            <p:nvPr/>
          </p:nvPicPr>
          <p:blipFill rotWithShape="1">
            <a:blip r:embed="rId3">
              <a:alphaModFix/>
            </a:blip>
            <a:srcRect b="0" l="0" r="0" t="0"/>
            <a:stretch/>
          </p:blipFill>
          <p:spPr>
            <a:xfrm>
              <a:off x="276050" y="2037969"/>
              <a:ext cx="3908035" cy="2343443"/>
            </a:xfrm>
            <a:prstGeom prst="rect">
              <a:avLst/>
            </a:prstGeom>
            <a:noFill/>
            <a:ln>
              <a:noFill/>
            </a:ln>
          </p:spPr>
        </p:pic>
        <p:sp>
          <p:nvSpPr>
            <p:cNvPr id="137" name="Google Shape;137;p14"/>
            <p:cNvSpPr/>
            <p:nvPr/>
          </p:nvSpPr>
          <p:spPr>
            <a:xfrm>
              <a:off x="471524" y="2273891"/>
              <a:ext cx="3605035" cy="252942"/>
            </a:xfrm>
            <a:custGeom>
              <a:rect b="b" l="l" r="r" t="t"/>
              <a:pathLst>
                <a:path extrusionOk="0" h="252942" w="3605035">
                  <a:moveTo>
                    <a:pt x="0" y="0"/>
                  </a:moveTo>
                  <a:cubicBezTo>
                    <a:pt x="144409" y="-35405"/>
                    <a:pt x="287784" y="10178"/>
                    <a:pt x="551055" y="0"/>
                  </a:cubicBezTo>
                  <a:cubicBezTo>
                    <a:pt x="814326" y="-10178"/>
                    <a:pt x="867533" y="10017"/>
                    <a:pt x="1102111" y="0"/>
                  </a:cubicBezTo>
                  <a:cubicBezTo>
                    <a:pt x="1336689" y="-10017"/>
                    <a:pt x="1500061" y="2803"/>
                    <a:pt x="1689216" y="0"/>
                  </a:cubicBezTo>
                  <a:cubicBezTo>
                    <a:pt x="1878372" y="-2803"/>
                    <a:pt x="2012354" y="36077"/>
                    <a:pt x="2096070" y="0"/>
                  </a:cubicBezTo>
                  <a:cubicBezTo>
                    <a:pt x="2179786" y="-36077"/>
                    <a:pt x="2370763" y="45257"/>
                    <a:pt x="2502924" y="0"/>
                  </a:cubicBezTo>
                  <a:cubicBezTo>
                    <a:pt x="2635085" y="-45257"/>
                    <a:pt x="2833321" y="5221"/>
                    <a:pt x="2945829" y="0"/>
                  </a:cubicBezTo>
                  <a:cubicBezTo>
                    <a:pt x="3058338" y="-5221"/>
                    <a:pt x="3345857" y="52023"/>
                    <a:pt x="3605035" y="0"/>
                  </a:cubicBezTo>
                  <a:cubicBezTo>
                    <a:pt x="3610275" y="118271"/>
                    <a:pt x="3577656" y="132151"/>
                    <a:pt x="3605035" y="252942"/>
                  </a:cubicBezTo>
                  <a:cubicBezTo>
                    <a:pt x="3461733" y="274017"/>
                    <a:pt x="3260523" y="247583"/>
                    <a:pt x="3090030" y="252942"/>
                  </a:cubicBezTo>
                  <a:cubicBezTo>
                    <a:pt x="2919538" y="258301"/>
                    <a:pt x="2779029" y="208099"/>
                    <a:pt x="2538975" y="252942"/>
                  </a:cubicBezTo>
                  <a:cubicBezTo>
                    <a:pt x="2298921" y="297785"/>
                    <a:pt x="2298725" y="203876"/>
                    <a:pt x="2096070" y="252942"/>
                  </a:cubicBezTo>
                  <a:cubicBezTo>
                    <a:pt x="1893415" y="302008"/>
                    <a:pt x="1732520" y="230001"/>
                    <a:pt x="1581065" y="252942"/>
                  </a:cubicBezTo>
                  <a:cubicBezTo>
                    <a:pt x="1429611" y="275883"/>
                    <a:pt x="1325803" y="209123"/>
                    <a:pt x="1138161" y="252942"/>
                  </a:cubicBezTo>
                  <a:cubicBezTo>
                    <a:pt x="950519" y="296761"/>
                    <a:pt x="832095" y="207270"/>
                    <a:pt x="731307" y="252942"/>
                  </a:cubicBezTo>
                  <a:cubicBezTo>
                    <a:pt x="630519" y="298614"/>
                    <a:pt x="359530" y="204252"/>
                    <a:pt x="0" y="252942"/>
                  </a:cubicBezTo>
                  <a:cubicBezTo>
                    <a:pt x="-11559" y="191620"/>
                    <a:pt x="22941" y="74138"/>
                    <a:pt x="0" y="0"/>
                  </a:cubicBez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7030A0"/>
                </a:solidFill>
                <a:latin typeface="Arial"/>
                <a:ea typeface="Arial"/>
                <a:cs typeface="Arial"/>
                <a:sym typeface="Arial"/>
              </a:endParaRPr>
            </a:p>
          </p:txBody>
        </p:sp>
      </p:grpSp>
      <p:sp>
        <p:nvSpPr>
          <p:cNvPr id="138" name="Google Shape;138;p14"/>
          <p:cNvSpPr txBox="1"/>
          <p:nvPr/>
        </p:nvSpPr>
        <p:spPr>
          <a:xfrm>
            <a:off x="1278696" y="1843950"/>
            <a:ext cx="6686700" cy="3447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030A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i="0" lang="ca-ES" sz="1800" u="none" cap="none" strike="noStrike">
                <a:solidFill>
                  <a:srgbClr val="7030A0"/>
                </a:solidFill>
                <a:latin typeface="Avenir"/>
                <a:ea typeface="Avenir"/>
                <a:cs typeface="Avenir"/>
                <a:sym typeface="Avenir"/>
              </a:rPr>
              <a:t>La seguretat depèn de les “variants” de cada cadenat? Per exemple de si tenen lletres, símbols, números, dates, etc.?</a:t>
            </a:r>
            <a:endParaRPr i="0" sz="14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7030A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800"/>
              <a:buFont typeface="Arial"/>
              <a:buNone/>
            </a:pPr>
            <a:r>
              <a:rPr i="0" lang="ca-ES" sz="1800" u="none" cap="none" strike="noStrike">
                <a:solidFill>
                  <a:srgbClr val="7030A0"/>
                </a:solidFill>
                <a:latin typeface="Avenir"/>
                <a:ea typeface="Avenir"/>
                <a:cs typeface="Avenir"/>
                <a:sym typeface="Avenir"/>
              </a:rPr>
              <a:t>Serà més segur el que tingui més codis?</a:t>
            </a:r>
            <a:endParaRPr i="0" sz="14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7030A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800"/>
              <a:buFont typeface="Arial"/>
              <a:buNone/>
            </a:pPr>
            <a:r>
              <a:rPr i="0" lang="ca-ES" sz="1800" u="none" cap="none" strike="noStrike">
                <a:solidFill>
                  <a:srgbClr val="7030A0"/>
                </a:solidFill>
                <a:latin typeface="Avenir"/>
                <a:ea typeface="Avenir"/>
                <a:cs typeface="Avenir"/>
                <a:sym typeface="Avenir"/>
              </a:rPr>
              <a:t>Dependrà de l’habilitat del “lladre”?</a:t>
            </a:r>
            <a:endParaRPr i="0" sz="14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7030A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800"/>
              <a:buFont typeface="Arial"/>
              <a:buNone/>
            </a:pPr>
            <a:r>
              <a:rPr i="0" lang="ca-ES" sz="1800" u="none" cap="none" strike="noStrike">
                <a:solidFill>
                  <a:srgbClr val="7030A0"/>
                </a:solidFill>
                <a:latin typeface="Avenir"/>
                <a:ea typeface="Avenir"/>
                <a:cs typeface="Avenir"/>
                <a:sym typeface="Avenir"/>
              </a:rPr>
              <a:t>Sembla que el cadenat més segur serà el que tingui </a:t>
            </a:r>
            <a:r>
              <a:rPr b="1" i="0" lang="ca-ES" sz="1800" u="none" cap="none" strike="noStrike">
                <a:solidFill>
                  <a:srgbClr val="7030A0"/>
                </a:solidFill>
                <a:latin typeface="Avenir"/>
                <a:ea typeface="Avenir"/>
                <a:cs typeface="Avenir"/>
                <a:sym typeface="Avenir"/>
              </a:rPr>
              <a:t>més codis</a:t>
            </a:r>
            <a:r>
              <a:rPr i="0" lang="ca-ES" sz="1800" u="none" cap="none" strike="noStrike">
                <a:solidFill>
                  <a:srgbClr val="7030A0"/>
                </a:solidFill>
                <a:latin typeface="Avenir"/>
                <a:ea typeface="Avenir"/>
                <a:cs typeface="Avenir"/>
                <a:sym typeface="Avenir"/>
              </a:rPr>
              <a:t>...</a:t>
            </a:r>
            <a:endParaRPr i="0" sz="14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solidFill>
                <a:srgbClr val="7030A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2000"/>
              <a:buFont typeface="Arial"/>
              <a:buNone/>
            </a:pPr>
            <a:r>
              <a:rPr b="1" i="0" lang="ca-ES" sz="2000" u="none" cap="none" strike="noStrike">
                <a:solidFill>
                  <a:srgbClr val="7030A0"/>
                </a:solidFill>
                <a:latin typeface="Avenir"/>
                <a:ea typeface="Avenir"/>
                <a:cs typeface="Avenir"/>
                <a:sym typeface="Avenir"/>
              </a:rPr>
              <a:t>Q1: Quants codis admet cada cadenat?</a:t>
            </a:r>
            <a:endParaRPr i="0" sz="1400" u="none" cap="none" strike="noStrike">
              <a:solidFill>
                <a:srgbClr val="000000"/>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br>
              <a:rPr lang="ca-ES" sz="2200"/>
            </a:br>
            <a:r>
              <a:rPr lang="ca-ES" sz="2200"/>
              <a:t>Anem a fixar terminologia per a referir-nos als cadenats</a:t>
            </a:r>
            <a:br>
              <a:rPr lang="ca-ES" sz="2200"/>
            </a:br>
            <a:endParaRPr sz="2200"/>
          </a:p>
        </p:txBody>
      </p:sp>
      <p:sp>
        <p:nvSpPr>
          <p:cNvPr id="144" name="Google Shape;144;p15"/>
          <p:cNvSpPr txBox="1"/>
          <p:nvPr>
            <p:ph idx="1" type="body"/>
          </p:nvPr>
        </p:nvSpPr>
        <p:spPr>
          <a:xfrm>
            <a:off x="5414775" y="1207487"/>
            <a:ext cx="3414600" cy="45483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None/>
            </a:pPr>
            <a:r>
              <a:rPr b="1" lang="ca-ES">
                <a:solidFill>
                  <a:srgbClr val="3DB087"/>
                </a:solidFill>
              </a:rPr>
              <a:t>Exemple</a:t>
            </a:r>
            <a:endParaRPr b="1">
              <a:solidFill>
                <a:srgbClr val="3DB087"/>
              </a:solidFill>
            </a:endParaRPr>
          </a:p>
          <a:p>
            <a:pPr indent="-231775" lvl="0" marL="228600" rtl="0" algn="l">
              <a:lnSpc>
                <a:spcPct val="130000"/>
              </a:lnSpc>
              <a:spcBef>
                <a:spcPts val="0"/>
              </a:spcBef>
              <a:spcAft>
                <a:spcPts val="0"/>
              </a:spcAft>
              <a:buClr>
                <a:srgbClr val="3DB087"/>
              </a:buClr>
              <a:buSzPts val="1700"/>
              <a:buChar char="◼"/>
            </a:pPr>
            <a:r>
              <a:rPr b="1" lang="ca-ES" sz="1700">
                <a:solidFill>
                  <a:srgbClr val="3DB087"/>
                </a:solidFill>
              </a:rPr>
              <a:t>Codi: </a:t>
            </a:r>
            <a:r>
              <a:rPr lang="ca-ES"/>
              <a:t>0000, 1</a:t>
            </a:r>
            <a:r>
              <a:rPr lang="ca-ES" sz="1700"/>
              <a:t>234, 2930, </a:t>
            </a:r>
            <a:r>
              <a:rPr lang="ca-ES"/>
              <a:t>9750</a:t>
            </a:r>
            <a:r>
              <a:rPr lang="ca-ES" sz="1700"/>
              <a:t>, ... entre d’altres possibilitats.</a:t>
            </a:r>
            <a:endParaRPr sz="1700"/>
          </a:p>
          <a:p>
            <a:pPr indent="0" lvl="0" marL="0" rtl="0" algn="l">
              <a:lnSpc>
                <a:spcPct val="130000"/>
              </a:lnSpc>
              <a:spcBef>
                <a:spcPts val="0"/>
              </a:spcBef>
              <a:spcAft>
                <a:spcPts val="0"/>
              </a:spcAft>
              <a:buNone/>
            </a:pPr>
            <a:r>
              <a:t/>
            </a:r>
            <a:endParaRPr/>
          </a:p>
          <a:p>
            <a:pPr indent="-231775" lvl="0" marL="228600" rtl="0" algn="l">
              <a:spcBef>
                <a:spcPts val="600"/>
              </a:spcBef>
              <a:spcAft>
                <a:spcPts val="0"/>
              </a:spcAft>
              <a:buSzPts val="1700"/>
              <a:buChar char="◼"/>
            </a:pPr>
            <a:r>
              <a:rPr b="1" lang="ca-ES">
                <a:solidFill>
                  <a:srgbClr val="3DB087"/>
                </a:solidFill>
              </a:rPr>
              <a:t>Contrasenya: </a:t>
            </a:r>
            <a:r>
              <a:rPr lang="ca-ES"/>
              <a:t>4921 (Perquè quan l’inserim, s’obre)</a:t>
            </a:r>
            <a:endParaRPr/>
          </a:p>
          <a:p>
            <a:pPr indent="0" lvl="0" marL="0" rtl="0" algn="l">
              <a:lnSpc>
                <a:spcPct val="200000"/>
              </a:lnSpc>
              <a:spcBef>
                <a:spcPts val="0"/>
              </a:spcBef>
              <a:spcAft>
                <a:spcPts val="0"/>
              </a:spcAft>
              <a:buNone/>
            </a:pPr>
            <a:r>
              <a:t/>
            </a:r>
            <a:endParaRPr/>
          </a:p>
          <a:p>
            <a:pPr indent="-231775" lvl="0" marL="228600" rtl="0" algn="l">
              <a:spcBef>
                <a:spcPts val="600"/>
              </a:spcBef>
              <a:spcAft>
                <a:spcPts val="0"/>
              </a:spcAft>
              <a:buSzPts val="1700"/>
              <a:buChar char="◼"/>
            </a:pPr>
            <a:r>
              <a:rPr lang="ca-ES">
                <a:solidFill>
                  <a:srgbClr val="3DB087"/>
                </a:solidFill>
              </a:rPr>
              <a:t>Casella: </a:t>
            </a:r>
            <a:r>
              <a:rPr lang="ca-ES"/>
              <a:t>Té 4 caselles. Cada espai on inserim un número entre 0 i 9.</a:t>
            </a:r>
            <a:endParaRPr/>
          </a:p>
          <a:p>
            <a:pPr indent="0" lvl="0" marL="0" rtl="0" algn="l">
              <a:lnSpc>
                <a:spcPct val="200000"/>
              </a:lnSpc>
              <a:spcBef>
                <a:spcPts val="0"/>
              </a:spcBef>
              <a:spcAft>
                <a:spcPts val="0"/>
              </a:spcAft>
              <a:buNone/>
            </a:pPr>
            <a:r>
              <a:t/>
            </a:r>
            <a:endParaRPr/>
          </a:p>
          <a:p>
            <a:pPr indent="-231775" lvl="0" marL="228600" rtl="0" algn="l">
              <a:lnSpc>
                <a:spcPct val="130000"/>
              </a:lnSpc>
              <a:spcBef>
                <a:spcPts val="0"/>
              </a:spcBef>
              <a:spcAft>
                <a:spcPts val="0"/>
              </a:spcAft>
              <a:buSzPts val="1700"/>
              <a:buChar char="◼"/>
            </a:pPr>
            <a:r>
              <a:rPr lang="ca-ES">
                <a:solidFill>
                  <a:srgbClr val="3DB087"/>
                </a:solidFill>
              </a:rPr>
              <a:t>Elements del codi</a:t>
            </a:r>
            <a:r>
              <a:rPr lang="ca-ES"/>
              <a:t>: el codi 1234 té 4 elements: 1, 2, 3 i 4.</a:t>
            </a:r>
            <a:endParaRPr/>
          </a:p>
          <a:p>
            <a:pPr indent="0" lvl="0" marL="457200" rtl="0" algn="l">
              <a:lnSpc>
                <a:spcPct val="130000"/>
              </a:lnSpc>
              <a:spcBef>
                <a:spcPts val="600"/>
              </a:spcBef>
              <a:spcAft>
                <a:spcPts val="0"/>
              </a:spcAft>
              <a:buNone/>
            </a:pPr>
            <a:r>
              <a:t/>
            </a:r>
            <a:endParaRPr b="1">
              <a:solidFill>
                <a:srgbClr val="3DB087"/>
              </a:solidFill>
            </a:endParaRPr>
          </a:p>
          <a:p>
            <a:pPr indent="0" lvl="0" marL="457200" rtl="0" algn="l">
              <a:lnSpc>
                <a:spcPct val="130000"/>
              </a:lnSpc>
              <a:spcBef>
                <a:spcPts val="600"/>
              </a:spcBef>
              <a:spcAft>
                <a:spcPts val="0"/>
              </a:spcAft>
              <a:buNone/>
            </a:pPr>
            <a:r>
              <a:t/>
            </a:r>
            <a:endParaRPr b="1">
              <a:solidFill>
                <a:srgbClr val="3DB087"/>
              </a:solidFill>
            </a:endParaRPr>
          </a:p>
          <a:p>
            <a:pPr indent="-231775" lvl="0" marL="228600" rtl="0" algn="l">
              <a:lnSpc>
                <a:spcPct val="130000"/>
              </a:lnSpc>
              <a:spcBef>
                <a:spcPts val="600"/>
              </a:spcBef>
              <a:spcAft>
                <a:spcPts val="0"/>
              </a:spcAft>
              <a:buClr>
                <a:srgbClr val="3DB087"/>
              </a:buClr>
              <a:buSzPts val="1700"/>
              <a:buChar char="◼"/>
            </a:pPr>
            <a:r>
              <a:t/>
            </a:r>
            <a:endParaRPr/>
          </a:p>
        </p:txBody>
      </p:sp>
      <p:sp>
        <p:nvSpPr>
          <p:cNvPr id="145" name="Google Shape;145;p15"/>
          <p:cNvSpPr txBox="1"/>
          <p:nvPr>
            <p:ph idx="2" type="body"/>
          </p:nvPr>
        </p:nvSpPr>
        <p:spPr>
          <a:xfrm>
            <a:off x="384195" y="1207479"/>
            <a:ext cx="4111500" cy="49965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SzPts val="1700"/>
              <a:buNone/>
            </a:pPr>
            <a:r>
              <a:rPr b="1" lang="ca-ES" sz="1700"/>
              <a:t>Paraules per afegir al glossari</a:t>
            </a:r>
            <a:endParaRPr b="1"/>
          </a:p>
          <a:p>
            <a:pPr indent="-336550" lvl="0" marL="450000" rtl="0" algn="l">
              <a:lnSpc>
                <a:spcPct val="130000"/>
              </a:lnSpc>
              <a:spcBef>
                <a:spcPts val="1000"/>
              </a:spcBef>
              <a:spcAft>
                <a:spcPts val="0"/>
              </a:spcAft>
              <a:buSzPts val="1700"/>
              <a:buChar char="◼"/>
            </a:pPr>
            <a:r>
              <a:rPr b="1" lang="ca-ES" sz="1700">
                <a:solidFill>
                  <a:srgbClr val="7030A0"/>
                </a:solidFill>
              </a:rPr>
              <a:t>Codi: </a:t>
            </a:r>
            <a:r>
              <a:rPr lang="ca-ES" sz="1700"/>
              <a:t>Possible contrasenya que es pot introduir al cadenat. </a:t>
            </a:r>
            <a:endParaRPr sz="1700"/>
          </a:p>
          <a:p>
            <a:pPr indent="0" lvl="0" marL="457200" rtl="0" algn="l">
              <a:spcBef>
                <a:spcPts val="600"/>
              </a:spcBef>
              <a:spcAft>
                <a:spcPts val="0"/>
              </a:spcAft>
              <a:buNone/>
            </a:pPr>
            <a:r>
              <a:t/>
            </a:r>
            <a:endParaRPr/>
          </a:p>
          <a:p>
            <a:pPr indent="-336550" lvl="0" marL="450000" rtl="0" algn="l">
              <a:spcBef>
                <a:spcPts val="600"/>
              </a:spcBef>
              <a:spcAft>
                <a:spcPts val="0"/>
              </a:spcAft>
              <a:buSzPts val="1700"/>
              <a:buChar char="◼"/>
            </a:pPr>
            <a:r>
              <a:rPr b="1" lang="ca-ES">
                <a:solidFill>
                  <a:srgbClr val="7030A0"/>
                </a:solidFill>
              </a:rPr>
              <a:t>Contrasenya: </a:t>
            </a:r>
            <a:r>
              <a:rPr lang="ca-ES"/>
              <a:t>Codi correcte. Quan l’introduïm, el cadenat s’obre.</a:t>
            </a:r>
            <a:endParaRPr/>
          </a:p>
          <a:p>
            <a:pPr indent="0" lvl="0" marL="0" rtl="0" algn="l">
              <a:lnSpc>
                <a:spcPct val="130000"/>
              </a:lnSpc>
              <a:spcBef>
                <a:spcPts val="600"/>
              </a:spcBef>
              <a:spcAft>
                <a:spcPts val="0"/>
              </a:spcAft>
              <a:buNone/>
            </a:pPr>
            <a:r>
              <a:t/>
            </a:r>
            <a:endParaRPr/>
          </a:p>
          <a:p>
            <a:pPr indent="-336550" lvl="0" marL="450000" rtl="0" algn="l">
              <a:spcBef>
                <a:spcPts val="600"/>
              </a:spcBef>
              <a:spcAft>
                <a:spcPts val="0"/>
              </a:spcAft>
              <a:buSzPts val="1700"/>
              <a:buChar char="◼"/>
            </a:pPr>
            <a:r>
              <a:rPr b="1" lang="ca-ES">
                <a:solidFill>
                  <a:srgbClr val="7030A0"/>
                </a:solidFill>
              </a:rPr>
              <a:t>Casella: </a:t>
            </a:r>
            <a:r>
              <a:rPr lang="ca-ES"/>
              <a:t>Espai (físic o no)  del cadenat on s’introdueixen els elements del codi.</a:t>
            </a:r>
            <a:endParaRPr/>
          </a:p>
          <a:p>
            <a:pPr indent="0" lvl="0" marL="0" rtl="0" algn="l">
              <a:lnSpc>
                <a:spcPct val="130000"/>
              </a:lnSpc>
              <a:spcBef>
                <a:spcPts val="600"/>
              </a:spcBef>
              <a:spcAft>
                <a:spcPts val="0"/>
              </a:spcAft>
              <a:buNone/>
            </a:pPr>
            <a:r>
              <a:t/>
            </a:r>
            <a:endParaRPr/>
          </a:p>
          <a:p>
            <a:pPr indent="-336550" lvl="0" marL="450000" rtl="0" algn="l">
              <a:lnSpc>
                <a:spcPct val="130000"/>
              </a:lnSpc>
              <a:spcBef>
                <a:spcPts val="600"/>
              </a:spcBef>
              <a:spcAft>
                <a:spcPts val="0"/>
              </a:spcAft>
              <a:buSzPts val="1700"/>
              <a:buChar char="◼"/>
            </a:pPr>
            <a:r>
              <a:rPr lang="ca-ES">
                <a:solidFill>
                  <a:srgbClr val="7030A0"/>
                </a:solidFill>
              </a:rPr>
              <a:t>Elements del codi</a:t>
            </a:r>
            <a:r>
              <a:rPr lang="ca-ES"/>
              <a:t>: nombres lletres símbols,... que composen un codi.</a:t>
            </a:r>
            <a:endParaRPr/>
          </a:p>
          <a:p>
            <a:pPr indent="0" lvl="0" marL="457200" rtl="0" algn="l">
              <a:lnSpc>
                <a:spcPct val="130000"/>
              </a:lnSpc>
              <a:spcBef>
                <a:spcPts val="600"/>
              </a:spcBef>
              <a:spcAft>
                <a:spcPts val="0"/>
              </a:spcAft>
              <a:buNone/>
            </a:pPr>
            <a:r>
              <a:t/>
            </a:r>
            <a:endParaRPr/>
          </a:p>
          <a:p>
            <a:pPr indent="-120650" lvl="0" marL="228600" rtl="0" algn="l">
              <a:lnSpc>
                <a:spcPct val="130000"/>
              </a:lnSpc>
              <a:spcBef>
                <a:spcPts val="600"/>
              </a:spcBef>
              <a:spcAft>
                <a:spcPts val="0"/>
              </a:spcAft>
              <a:buSzPts val="1700"/>
              <a:buNone/>
            </a:pPr>
            <a:r>
              <a:t/>
            </a:r>
            <a:endParaRPr/>
          </a:p>
        </p:txBody>
      </p:sp>
      <p:sp>
        <p:nvSpPr>
          <p:cNvPr id="146" name="Google Shape;146;p15"/>
          <p:cNvSpPr/>
          <p:nvPr/>
        </p:nvSpPr>
        <p:spPr>
          <a:xfrm>
            <a:off x="4218707" y="3699083"/>
            <a:ext cx="1386409" cy="1275837"/>
          </a:xfrm>
          <a:custGeom>
            <a:rect b="b" l="l" r="r" t="t"/>
            <a:pathLst>
              <a:path extrusionOk="0" h="3402231" w="3402231">
                <a:moveTo>
                  <a:pt x="0" y="0"/>
                </a:moveTo>
                <a:lnTo>
                  <a:pt x="3402231" y="0"/>
                </a:lnTo>
                <a:lnTo>
                  <a:pt x="3402231" y="3402232"/>
                </a:lnTo>
                <a:lnTo>
                  <a:pt x="0" y="340223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idx="1" type="body"/>
          </p:nvPr>
        </p:nvSpPr>
        <p:spPr>
          <a:xfrm>
            <a:off x="373071" y="1932836"/>
            <a:ext cx="8397857" cy="2143372"/>
          </a:xfrm>
          <a:prstGeom prst="rect">
            <a:avLst/>
          </a:prstGeom>
          <a:noFill/>
          <a:ln>
            <a:noFill/>
          </a:ln>
        </p:spPr>
        <p:txBody>
          <a:bodyPr anchorCtr="0" anchor="t" bIns="45700" lIns="91425" spcFirstLastPara="1" rIns="91425" wrap="square" tIns="45700">
            <a:noAutofit/>
          </a:bodyPr>
          <a:lstStyle/>
          <a:p>
            <a:pPr indent="0" lvl="0" marL="0" rtl="0" algn="ctr">
              <a:lnSpc>
                <a:spcPct val="130000"/>
              </a:lnSpc>
              <a:spcBef>
                <a:spcPts val="0"/>
              </a:spcBef>
              <a:spcAft>
                <a:spcPts val="0"/>
              </a:spcAft>
              <a:buSzPts val="2800"/>
              <a:buNone/>
            </a:pPr>
            <a:r>
              <a:rPr b="1" i="1" lang="ca-ES" sz="2800"/>
              <a:t>Q</a:t>
            </a:r>
            <a:r>
              <a:rPr b="1" baseline="-25000" lang="ca-ES" sz="2800"/>
              <a:t>1</a:t>
            </a:r>
            <a:r>
              <a:rPr b="1" lang="ca-ES" sz="2800"/>
              <a:t>: Quants codis diferents admet cada cadenat?</a:t>
            </a:r>
            <a:endParaRPr/>
          </a:p>
          <a:p>
            <a:pPr indent="-101600" lvl="0" marL="228600" rtl="0" algn="l">
              <a:lnSpc>
                <a:spcPct val="130000"/>
              </a:lnSpc>
              <a:spcBef>
                <a:spcPts val="600"/>
              </a:spcBef>
              <a:spcAft>
                <a:spcPts val="0"/>
              </a:spcAft>
              <a:buSzPts val="2000"/>
              <a:buNone/>
            </a:pPr>
            <a:r>
              <a:t/>
            </a:r>
            <a:endParaRPr/>
          </a:p>
        </p:txBody>
      </p:sp>
      <p:sp>
        <p:nvSpPr>
          <p:cNvPr id="153" name="Google Shape;153;p16"/>
          <p:cNvSpPr txBox="1"/>
          <p:nvPr>
            <p:ph type="title"/>
          </p:nvPr>
        </p:nvSpPr>
        <p:spPr>
          <a:xfrm>
            <a:off x="474595" y="318728"/>
            <a:ext cx="7767779" cy="64033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pic>
        <p:nvPicPr>
          <p:cNvPr descr="Imagen que contiene tabla, interior, diferente, artículos&#10;&#10;Descripción generada automáticamente" id="154" name="Google Shape;154;p16"/>
          <p:cNvPicPr preferRelativeResize="0"/>
          <p:nvPr/>
        </p:nvPicPr>
        <p:blipFill rotWithShape="1">
          <a:blip r:embed="rId3">
            <a:alphaModFix/>
          </a:blip>
          <a:srcRect b="21350" l="0" r="0" t="0"/>
          <a:stretch/>
        </p:blipFill>
        <p:spPr>
          <a:xfrm>
            <a:off x="1465919" y="2933084"/>
            <a:ext cx="6212162" cy="13245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idx="1" type="body"/>
          </p:nvPr>
        </p:nvSpPr>
        <p:spPr>
          <a:xfrm>
            <a:off x="460394" y="1247036"/>
            <a:ext cx="8397900" cy="2143500"/>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SzPts val="2000"/>
              <a:buChar char="◼"/>
            </a:pPr>
            <a:r>
              <a:rPr b="1" lang="ca-ES" sz="2000"/>
              <a:t>Q1: </a:t>
            </a:r>
            <a:r>
              <a:rPr lang="ca-ES" sz="2000"/>
              <a:t>Quants codis diferents admet cada cadenat?</a:t>
            </a:r>
            <a:endParaRPr/>
          </a:p>
          <a:p>
            <a:pPr indent="-228600" lvl="1" marL="457200" rtl="0" algn="l">
              <a:lnSpc>
                <a:spcPct val="130000"/>
              </a:lnSpc>
              <a:spcBef>
                <a:spcPts val="600"/>
              </a:spcBef>
              <a:spcAft>
                <a:spcPts val="0"/>
              </a:spcAft>
              <a:buSzPts val="1800"/>
              <a:buFont typeface="Avenir"/>
              <a:buChar char="▪"/>
            </a:pPr>
            <a:r>
              <a:rPr lang="ca-ES" sz="1800">
                <a:solidFill>
                  <a:srgbClr val="000000"/>
                </a:solidFill>
              </a:rPr>
              <a:t>Cada grup de treball s'encarrega d’un dels cadenats</a:t>
            </a:r>
            <a:endParaRPr/>
          </a:p>
          <a:p>
            <a:pPr indent="-114300" lvl="1" marL="457200" rtl="0" algn="l">
              <a:lnSpc>
                <a:spcPct val="130000"/>
              </a:lnSpc>
              <a:spcBef>
                <a:spcPts val="600"/>
              </a:spcBef>
              <a:spcAft>
                <a:spcPts val="0"/>
              </a:spcAft>
              <a:buSzPts val="1800"/>
              <a:buNone/>
            </a:pPr>
            <a:r>
              <a:t/>
            </a:r>
            <a:endParaRPr/>
          </a:p>
        </p:txBody>
      </p:sp>
      <p:sp>
        <p:nvSpPr>
          <p:cNvPr id="160" name="Google Shape;160;p17"/>
          <p:cNvSpPr txBox="1"/>
          <p:nvPr>
            <p:ph type="title"/>
          </p:nvPr>
        </p:nvSpPr>
        <p:spPr>
          <a:xfrm>
            <a:off x="474595" y="318728"/>
            <a:ext cx="7767900" cy="640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ca-ES"/>
              <a:t>FASE 1. </a:t>
            </a:r>
            <a:r>
              <a:rPr lang="ca-ES"/>
              <a:t>Comptem codis </a:t>
            </a:r>
            <a:endParaRPr/>
          </a:p>
        </p:txBody>
      </p:sp>
      <p:sp>
        <p:nvSpPr>
          <p:cNvPr id="161" name="Google Shape;161;p17"/>
          <p:cNvSpPr txBox="1"/>
          <p:nvPr/>
        </p:nvSpPr>
        <p:spPr>
          <a:xfrm>
            <a:off x="788425" y="2391075"/>
            <a:ext cx="4376400" cy="338700"/>
          </a:xfrm>
          <a:prstGeom prst="rect">
            <a:avLst/>
          </a:prstGeom>
          <a:solidFill>
            <a:srgbClr val="E0E0E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rgbClr val="000000"/>
                </a:solidFill>
                <a:latin typeface="Avenir"/>
                <a:ea typeface="Avenir"/>
                <a:cs typeface="Avenir"/>
                <a:sym typeface="Avenir"/>
              </a:rPr>
              <a:t>Cadenat 1: </a:t>
            </a:r>
            <a:r>
              <a:rPr i="0" lang="ca-ES" sz="1600" u="none" cap="none" strike="noStrike">
                <a:solidFill>
                  <a:srgbClr val="000000"/>
                </a:solidFill>
                <a:latin typeface="Avenir"/>
                <a:ea typeface="Avenir"/>
                <a:cs typeface="Avenir"/>
                <a:sym typeface="Avenir"/>
              </a:rPr>
              <a:t>Cadenat </a:t>
            </a:r>
            <a:r>
              <a:rPr lang="ca-ES" sz="1600">
                <a:latin typeface="Avenir"/>
                <a:ea typeface="Avenir"/>
                <a:cs typeface="Avenir"/>
                <a:sym typeface="Avenir"/>
              </a:rPr>
              <a:t>amb codi numèric</a:t>
            </a:r>
            <a:endParaRPr i="0" sz="1400" u="none" cap="none" strike="noStrike">
              <a:solidFill>
                <a:srgbClr val="000000"/>
              </a:solidFill>
              <a:latin typeface="Avenir"/>
              <a:ea typeface="Avenir"/>
              <a:cs typeface="Avenir"/>
              <a:sym typeface="Avenir"/>
            </a:endParaRPr>
          </a:p>
        </p:txBody>
      </p:sp>
      <p:sp>
        <p:nvSpPr>
          <p:cNvPr id="162" name="Google Shape;162;p17"/>
          <p:cNvSpPr txBox="1"/>
          <p:nvPr/>
        </p:nvSpPr>
        <p:spPr>
          <a:xfrm>
            <a:off x="788346" y="2898824"/>
            <a:ext cx="4144500" cy="338700"/>
          </a:xfrm>
          <a:prstGeom prst="rect">
            <a:avLst/>
          </a:prstGeom>
          <a:solidFill>
            <a:srgbClr val="FFAAAA"/>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rgbClr val="000000"/>
                </a:solidFill>
                <a:latin typeface="Avenir"/>
                <a:ea typeface="Avenir"/>
                <a:cs typeface="Avenir"/>
                <a:sym typeface="Avenir"/>
              </a:rPr>
              <a:t>Cadenat 2: </a:t>
            </a:r>
            <a:r>
              <a:rPr i="0" lang="ca-ES" sz="1600" u="none" cap="none" strike="noStrike">
                <a:solidFill>
                  <a:srgbClr val="000000"/>
                </a:solidFill>
                <a:latin typeface="Avenir"/>
                <a:ea typeface="Avenir"/>
                <a:cs typeface="Avenir"/>
                <a:sym typeface="Avenir"/>
              </a:rPr>
              <a:t>Cadenat polsador</a:t>
            </a:r>
            <a:endParaRPr i="0" sz="1400" u="none" cap="none" strike="noStrike">
              <a:solidFill>
                <a:srgbClr val="000000"/>
              </a:solidFill>
              <a:latin typeface="Avenir"/>
              <a:ea typeface="Avenir"/>
              <a:cs typeface="Avenir"/>
              <a:sym typeface="Avenir"/>
            </a:endParaRPr>
          </a:p>
        </p:txBody>
      </p:sp>
      <p:sp>
        <p:nvSpPr>
          <p:cNvPr id="163" name="Google Shape;163;p17"/>
          <p:cNvSpPr txBox="1"/>
          <p:nvPr/>
        </p:nvSpPr>
        <p:spPr>
          <a:xfrm>
            <a:off x="788302" y="3487006"/>
            <a:ext cx="4144500" cy="338700"/>
          </a:xfrm>
          <a:prstGeom prst="rect">
            <a:avLst/>
          </a:prstGeom>
          <a:solidFill>
            <a:srgbClr val="30A034">
              <a:alpha val="1451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rgbClr val="000000"/>
                </a:solidFill>
                <a:latin typeface="Avenir"/>
                <a:ea typeface="Avenir"/>
                <a:cs typeface="Avenir"/>
                <a:sym typeface="Avenir"/>
              </a:rPr>
              <a:t>Cadenat 4: </a:t>
            </a:r>
            <a:r>
              <a:rPr i="0" lang="ca-ES" sz="1600" u="none" cap="none" strike="noStrike">
                <a:solidFill>
                  <a:srgbClr val="000000"/>
                </a:solidFill>
                <a:latin typeface="Avenir"/>
                <a:ea typeface="Avenir"/>
                <a:cs typeface="Avenir"/>
                <a:sym typeface="Avenir"/>
              </a:rPr>
              <a:t>Cadenat de paraules</a:t>
            </a:r>
            <a:endParaRPr i="0" sz="1400" u="none" cap="none" strike="noStrike">
              <a:solidFill>
                <a:srgbClr val="000000"/>
              </a:solidFill>
              <a:latin typeface="Avenir"/>
              <a:ea typeface="Avenir"/>
              <a:cs typeface="Avenir"/>
              <a:sym typeface="Avenir"/>
            </a:endParaRPr>
          </a:p>
        </p:txBody>
      </p:sp>
      <p:sp>
        <p:nvSpPr>
          <p:cNvPr id="164" name="Google Shape;164;p17"/>
          <p:cNvSpPr txBox="1"/>
          <p:nvPr/>
        </p:nvSpPr>
        <p:spPr>
          <a:xfrm>
            <a:off x="778452" y="4056060"/>
            <a:ext cx="4164300" cy="338700"/>
          </a:xfrm>
          <a:prstGeom prst="rect">
            <a:avLst/>
          </a:prstGeom>
          <a:solidFill>
            <a:srgbClr val="FFAAAA">
              <a:alpha val="4824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rgbClr val="000000"/>
                </a:solidFill>
                <a:latin typeface="Avenir"/>
                <a:ea typeface="Avenir"/>
                <a:cs typeface="Avenir"/>
                <a:sym typeface="Avenir"/>
              </a:rPr>
              <a:t>Cadenat 5: </a:t>
            </a:r>
            <a:r>
              <a:rPr i="0" lang="ca-ES" sz="1600" u="none" cap="none" strike="noStrike">
                <a:solidFill>
                  <a:srgbClr val="000000"/>
                </a:solidFill>
                <a:latin typeface="Avenir"/>
                <a:ea typeface="Avenir"/>
                <a:cs typeface="Avenir"/>
                <a:sym typeface="Avenir"/>
              </a:rPr>
              <a:t>Cadenat direccional</a:t>
            </a:r>
            <a:endParaRPr i="0" sz="1400" u="none" cap="none" strike="noStrike">
              <a:solidFill>
                <a:srgbClr val="000000"/>
              </a:solidFill>
              <a:latin typeface="Avenir"/>
              <a:ea typeface="Avenir"/>
              <a:cs typeface="Avenir"/>
              <a:sym typeface="Avenir"/>
            </a:endParaRPr>
          </a:p>
        </p:txBody>
      </p:sp>
      <p:sp>
        <p:nvSpPr>
          <p:cNvPr id="165" name="Google Shape;165;p17"/>
          <p:cNvSpPr txBox="1"/>
          <p:nvPr/>
        </p:nvSpPr>
        <p:spPr>
          <a:xfrm>
            <a:off x="778442" y="4625088"/>
            <a:ext cx="4102500" cy="338700"/>
          </a:xfrm>
          <a:prstGeom prst="rect">
            <a:avLst/>
          </a:prstGeom>
          <a:solidFill>
            <a:srgbClr val="7030A0">
              <a:alpha val="1451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rgbClr val="000000"/>
                </a:solidFill>
                <a:latin typeface="Avenir"/>
                <a:ea typeface="Avenir"/>
                <a:cs typeface="Avenir"/>
                <a:sym typeface="Avenir"/>
              </a:rPr>
              <a:t>Cadenat 6: </a:t>
            </a:r>
            <a:r>
              <a:rPr i="0" lang="ca-ES" sz="1600" u="none" cap="none" strike="noStrike">
                <a:solidFill>
                  <a:srgbClr val="000000"/>
                </a:solidFill>
                <a:latin typeface="Avenir"/>
                <a:ea typeface="Avenir"/>
                <a:cs typeface="Avenir"/>
                <a:sym typeface="Avenir"/>
              </a:rPr>
              <a:t>Cadenat de Caixa forta</a:t>
            </a:r>
            <a:endParaRPr i="0" sz="1400" u="none" cap="none" strike="noStrike">
              <a:solidFill>
                <a:srgbClr val="000000"/>
              </a:solidFill>
              <a:latin typeface="Avenir"/>
              <a:ea typeface="Avenir"/>
              <a:cs typeface="Avenir"/>
              <a:sym typeface="Avenir"/>
            </a:endParaRPr>
          </a:p>
        </p:txBody>
      </p:sp>
      <p:sp>
        <p:nvSpPr>
          <p:cNvPr id="166" name="Google Shape;166;p17"/>
          <p:cNvSpPr/>
          <p:nvPr/>
        </p:nvSpPr>
        <p:spPr>
          <a:xfrm>
            <a:off x="5628056" y="2226000"/>
            <a:ext cx="1161948" cy="1266181"/>
          </a:xfrm>
          <a:custGeom>
            <a:rect b="b" l="l" r="r" t="t"/>
            <a:pathLst>
              <a:path extrusionOk="0" h="2782816" w="2539776">
                <a:moveTo>
                  <a:pt x="0" y="0"/>
                </a:moveTo>
                <a:lnTo>
                  <a:pt x="2539776" y="0"/>
                </a:lnTo>
                <a:lnTo>
                  <a:pt x="2539776" y="2782816"/>
                </a:lnTo>
                <a:lnTo>
                  <a:pt x="0" y="2782816"/>
                </a:lnTo>
                <a:lnTo>
                  <a:pt x="0" y="0"/>
                </a:lnTo>
                <a:close/>
              </a:path>
            </a:pathLst>
          </a:custGeom>
          <a:blipFill rotWithShape="1">
            <a:blip r:embed="rId3">
              <a:alphaModFix/>
            </a:blip>
            <a:stretch>
              <a:fillRect b="-3439" l="-3609" r="-78247" t="-1523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67" name="Google Shape;167;p17"/>
          <p:cNvSpPr/>
          <p:nvPr/>
        </p:nvSpPr>
        <p:spPr>
          <a:xfrm>
            <a:off x="7068075" y="2582215"/>
            <a:ext cx="1420646" cy="1375972"/>
          </a:xfrm>
          <a:custGeom>
            <a:rect b="b" l="l" r="r" t="t"/>
            <a:pathLst>
              <a:path extrusionOk="0" h="3573952" w="3573952">
                <a:moveTo>
                  <a:pt x="0" y="0"/>
                </a:moveTo>
                <a:lnTo>
                  <a:pt x="3573951" y="0"/>
                </a:lnTo>
                <a:lnTo>
                  <a:pt x="3573951" y="3573951"/>
                </a:lnTo>
                <a:lnTo>
                  <a:pt x="0" y="357395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68" name="Google Shape;168;p17"/>
          <p:cNvSpPr/>
          <p:nvPr/>
        </p:nvSpPr>
        <p:spPr>
          <a:xfrm>
            <a:off x="7068081" y="3880840"/>
            <a:ext cx="998243" cy="1056963"/>
          </a:xfrm>
          <a:custGeom>
            <a:rect b="b" l="l" r="r" t="t"/>
            <a:pathLst>
              <a:path extrusionOk="0" h="2936009" w="2936009">
                <a:moveTo>
                  <a:pt x="0" y="0"/>
                </a:moveTo>
                <a:lnTo>
                  <a:pt x="2936009" y="0"/>
                </a:lnTo>
                <a:lnTo>
                  <a:pt x="2936009" y="2936010"/>
                </a:lnTo>
                <a:lnTo>
                  <a:pt x="0" y="29360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69" name="Google Shape;169;p17"/>
          <p:cNvSpPr/>
          <p:nvPr/>
        </p:nvSpPr>
        <p:spPr>
          <a:xfrm rot="7204115">
            <a:off x="7825486" y="1242583"/>
            <a:ext cx="828991" cy="1456761"/>
          </a:xfrm>
          <a:custGeom>
            <a:rect b="b" l="l" r="r" t="t"/>
            <a:pathLst>
              <a:path extrusionOk="0" h="3672953" w="2157687">
                <a:moveTo>
                  <a:pt x="0" y="0"/>
                </a:moveTo>
                <a:lnTo>
                  <a:pt x="2157688" y="0"/>
                </a:lnTo>
                <a:lnTo>
                  <a:pt x="2157688" y="3672953"/>
                </a:lnTo>
                <a:lnTo>
                  <a:pt x="0" y="3672953"/>
                </a:lnTo>
                <a:lnTo>
                  <a:pt x="0" y="0"/>
                </a:lnTo>
                <a:close/>
              </a:path>
            </a:pathLst>
          </a:custGeom>
          <a:blipFill rotWithShape="1">
            <a:blip r:embed="rId6">
              <a:alphaModFix/>
            </a:blip>
            <a:stretch>
              <a:fillRect b="-8689" l="0" r="-99956" t="-876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sp>
        <p:nvSpPr>
          <p:cNvPr id="170" name="Google Shape;170;p17"/>
          <p:cNvSpPr/>
          <p:nvPr/>
        </p:nvSpPr>
        <p:spPr>
          <a:xfrm>
            <a:off x="7203352" y="5098183"/>
            <a:ext cx="1423514" cy="1430668"/>
          </a:xfrm>
          <a:custGeom>
            <a:rect b="b" l="l" r="r" t="t"/>
            <a:pathLst>
              <a:path extrusionOk="0" h="2861335" w="2861335">
                <a:moveTo>
                  <a:pt x="0" y="0"/>
                </a:moveTo>
                <a:lnTo>
                  <a:pt x="2861335" y="0"/>
                </a:lnTo>
                <a:lnTo>
                  <a:pt x="2861335" y="2861336"/>
                </a:lnTo>
                <a:lnTo>
                  <a:pt x="0" y="286133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p:txBody>
      </p:sp>
      <p:pic>
        <p:nvPicPr>
          <p:cNvPr id="171" name="Google Shape;171;p17"/>
          <p:cNvPicPr preferRelativeResize="0"/>
          <p:nvPr/>
        </p:nvPicPr>
        <p:blipFill>
          <a:blip r:embed="rId8">
            <a:alphaModFix/>
          </a:blip>
          <a:stretch>
            <a:fillRect/>
          </a:stretch>
        </p:blipFill>
        <p:spPr>
          <a:xfrm>
            <a:off x="5583127" y="5099601"/>
            <a:ext cx="1251275" cy="1166450"/>
          </a:xfrm>
          <a:prstGeom prst="rect">
            <a:avLst/>
          </a:prstGeom>
          <a:noFill/>
          <a:ln>
            <a:noFill/>
          </a:ln>
        </p:spPr>
      </p:pic>
      <p:sp>
        <p:nvSpPr>
          <p:cNvPr id="172" name="Google Shape;172;p17"/>
          <p:cNvSpPr txBox="1"/>
          <p:nvPr/>
        </p:nvSpPr>
        <p:spPr>
          <a:xfrm>
            <a:off x="778442" y="5111238"/>
            <a:ext cx="4102500" cy="338700"/>
          </a:xfrm>
          <a:prstGeom prst="rect">
            <a:avLst/>
          </a:prstGeom>
          <a:solidFill>
            <a:srgbClr val="CFE2F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ca-ES" sz="1600" u="none" cap="none" strike="noStrike">
                <a:solidFill>
                  <a:srgbClr val="000000"/>
                </a:solidFill>
                <a:latin typeface="Avenir"/>
                <a:ea typeface="Avenir"/>
                <a:cs typeface="Avenir"/>
                <a:sym typeface="Avenir"/>
              </a:rPr>
              <a:t>Cadenat </a:t>
            </a:r>
            <a:r>
              <a:rPr b="1" lang="ca-ES" sz="1600">
                <a:latin typeface="Avenir"/>
                <a:ea typeface="Avenir"/>
                <a:cs typeface="Avenir"/>
                <a:sym typeface="Avenir"/>
              </a:rPr>
              <a:t>7</a:t>
            </a:r>
            <a:r>
              <a:rPr b="1" i="0" lang="ca-ES" sz="1600" u="none" cap="none" strike="noStrike">
                <a:solidFill>
                  <a:srgbClr val="000000"/>
                </a:solidFill>
                <a:latin typeface="Avenir"/>
                <a:ea typeface="Avenir"/>
                <a:cs typeface="Avenir"/>
                <a:sym typeface="Avenir"/>
              </a:rPr>
              <a:t>: </a:t>
            </a:r>
            <a:r>
              <a:rPr i="0" lang="ca-ES" sz="1600" u="none" cap="none" strike="noStrike">
                <a:solidFill>
                  <a:srgbClr val="000000"/>
                </a:solidFill>
                <a:latin typeface="Avenir"/>
                <a:ea typeface="Avenir"/>
                <a:cs typeface="Avenir"/>
                <a:sym typeface="Avenir"/>
              </a:rPr>
              <a:t>Cadenat </a:t>
            </a:r>
            <a:r>
              <a:rPr lang="ca-ES" sz="1600">
                <a:latin typeface="Avenir"/>
                <a:ea typeface="Avenir"/>
                <a:cs typeface="Avenir"/>
                <a:sym typeface="Avenir"/>
              </a:rPr>
              <a:t>amb codi barrejat </a:t>
            </a:r>
            <a:endParaRPr i="0" sz="1400" u="none" cap="none" strike="noStrike">
              <a:solidFill>
                <a:srgbClr val="000000"/>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name="Plaza">
  <a:themeElements>
    <a:clrScheme name="Plaza">
      <a:dk1>
        <a:srgbClr val="000000"/>
      </a:dk1>
      <a:lt1>
        <a:srgbClr val="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